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Bit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82" y="4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891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7.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433507" y="243839"/>
            <a:ext cx="14076577" cy="7901539"/>
          </a:xfrm>
          <a:prstGeom prst="roundRect">
            <a:avLst>
              <a:gd name="adj" fmla="val 393"/>
            </a:avLst>
          </a:prstGeom>
          <a:solidFill>
            <a:srgbClr val="1C1D1F"/>
          </a:solidFill>
          <a:ln/>
        </p:spPr>
        <p:txBody>
          <a:bodyPr/>
          <a:lstStyle/>
          <a:p>
            <a:endParaRPr lang="en-IN"/>
          </a:p>
        </p:txBody>
      </p:sp>
      <p:pic>
        <p:nvPicPr>
          <p:cNvPr id="3" name="Image 0" descr="preencoded.png"/>
          <p:cNvPicPr>
            <a:picLocks noChangeAspect="1"/>
          </p:cNvPicPr>
          <p:nvPr/>
        </p:nvPicPr>
        <p:blipFill>
          <a:blip r:embed="rId3"/>
          <a:stretch>
            <a:fillRect/>
          </a:stretch>
        </p:blipFill>
        <p:spPr>
          <a:xfrm>
            <a:off x="8777526" y="243840"/>
            <a:ext cx="5732558" cy="7901538"/>
          </a:xfrm>
          <a:prstGeom prst="rect">
            <a:avLst/>
          </a:prstGeom>
        </p:spPr>
      </p:pic>
      <p:sp>
        <p:nvSpPr>
          <p:cNvPr id="4" name="Text 1"/>
          <p:cNvSpPr/>
          <p:nvPr/>
        </p:nvSpPr>
        <p:spPr>
          <a:xfrm>
            <a:off x="1180267" y="851297"/>
            <a:ext cx="7108508" cy="1900595"/>
          </a:xfrm>
          <a:prstGeom prst="rect">
            <a:avLst/>
          </a:prstGeom>
          <a:noFill/>
          <a:ln/>
        </p:spPr>
        <p:txBody>
          <a:bodyPr wrap="square" lIns="0" tIns="0" rIns="0" bIns="0" rtlCol="0" anchor="t"/>
          <a:lstStyle/>
          <a:p>
            <a:pPr marL="0" indent="0" algn="l">
              <a:lnSpc>
                <a:spcPts val="4950"/>
              </a:lnSpc>
              <a:buNone/>
            </a:pPr>
            <a:r>
              <a:rPr lang="en-US" sz="3950" b="1" dirty="0">
                <a:solidFill>
                  <a:srgbClr val="E1E5CD"/>
                </a:solidFill>
                <a:latin typeface="Outfit Bold" pitchFamily="34" charset="0"/>
                <a:ea typeface="Outfit Bold" pitchFamily="34" charset="-122"/>
                <a:cs typeface="Outfit Bold" pitchFamily="34" charset="-120"/>
              </a:rPr>
              <a:t>Gesture-Based Volume Control Using Hand Movements</a:t>
            </a:r>
            <a:endParaRPr lang="en-US" sz="3950" dirty="0"/>
          </a:p>
        </p:txBody>
      </p:sp>
      <p:sp>
        <p:nvSpPr>
          <p:cNvPr id="5" name="Text 2"/>
          <p:cNvSpPr/>
          <p:nvPr/>
        </p:nvSpPr>
        <p:spPr>
          <a:xfrm>
            <a:off x="1180267" y="2832973"/>
            <a:ext cx="4054316" cy="506730"/>
          </a:xfrm>
          <a:prstGeom prst="rect">
            <a:avLst/>
          </a:prstGeom>
          <a:noFill/>
          <a:ln/>
        </p:spPr>
        <p:txBody>
          <a:bodyPr wrap="none" lIns="0" tIns="0" rIns="0" bIns="0" rtlCol="0" anchor="t"/>
          <a:lstStyle/>
          <a:p>
            <a:pPr marL="0" indent="0" algn="l">
              <a:lnSpc>
                <a:spcPts val="3950"/>
              </a:lnSpc>
              <a:buNone/>
            </a:pPr>
            <a:endParaRPr lang="en-US" sz="3150" dirty="0"/>
          </a:p>
        </p:txBody>
      </p:sp>
      <p:sp>
        <p:nvSpPr>
          <p:cNvPr id="6" name="Text 3"/>
          <p:cNvSpPr/>
          <p:nvPr/>
        </p:nvSpPr>
        <p:spPr>
          <a:xfrm>
            <a:off x="1180267" y="3643670"/>
            <a:ext cx="7108508" cy="972979"/>
          </a:xfrm>
          <a:prstGeom prst="rect">
            <a:avLst/>
          </a:prstGeom>
          <a:noFill/>
          <a:ln/>
        </p:spPr>
        <p:txBody>
          <a:bodyPr wrap="square" lIns="0" tIns="0" rIns="0" bIns="0" rtlCol="0" anchor="t"/>
          <a:lstStyle/>
          <a:p>
            <a:pPr marL="0" indent="0" algn="l">
              <a:lnSpc>
                <a:spcPts val="2550"/>
              </a:lnSpc>
              <a:buNone/>
            </a:pPr>
            <a:r>
              <a:rPr lang="en-US" sz="1550" dirty="0">
                <a:solidFill>
                  <a:srgbClr val="C2C4B5"/>
                </a:solidFill>
                <a:latin typeface="Bitter" pitchFamily="34" charset="0"/>
                <a:ea typeface="Bitter" pitchFamily="34" charset="-122"/>
                <a:cs typeface="Bitter" pitchFamily="34" charset="-120"/>
              </a:rPr>
              <a:t>Experience seamless, hands-free volume control! This innovative computer vision project lets you adjust your system's audio with simple hand gestures, all captured through your webcam.</a:t>
            </a:r>
            <a:endParaRPr lang="en-US" sz="1550" dirty="0"/>
          </a:p>
        </p:txBody>
      </p:sp>
      <p:sp>
        <p:nvSpPr>
          <p:cNvPr id="7" name="Text 4"/>
          <p:cNvSpPr/>
          <p:nvPr/>
        </p:nvSpPr>
        <p:spPr>
          <a:xfrm>
            <a:off x="1180267" y="4844653"/>
            <a:ext cx="7108508" cy="324326"/>
          </a:xfrm>
          <a:prstGeom prst="rect">
            <a:avLst/>
          </a:prstGeom>
          <a:noFill/>
          <a:ln/>
        </p:spPr>
        <p:txBody>
          <a:bodyPr wrap="none" lIns="0" tIns="0" rIns="0" bIns="0" rtlCol="0" anchor="t"/>
          <a:lstStyle/>
          <a:p>
            <a:pPr marL="0" indent="0" algn="l">
              <a:lnSpc>
                <a:spcPts val="2550"/>
              </a:lnSpc>
              <a:buNone/>
            </a:pPr>
            <a:endParaRPr lang="en-US" sz="1550" dirty="0"/>
          </a:p>
        </p:txBody>
      </p:sp>
      <p:sp>
        <p:nvSpPr>
          <p:cNvPr id="8" name="Text 5"/>
          <p:cNvSpPr/>
          <p:nvPr/>
        </p:nvSpPr>
        <p:spPr>
          <a:xfrm>
            <a:off x="1180267" y="5396984"/>
            <a:ext cx="7108508" cy="324326"/>
          </a:xfrm>
          <a:prstGeom prst="rect">
            <a:avLst/>
          </a:prstGeom>
          <a:noFill/>
          <a:ln/>
        </p:spPr>
        <p:txBody>
          <a:bodyPr wrap="none" lIns="0" tIns="0" rIns="0" bIns="0" rtlCol="0" anchor="t"/>
          <a:lstStyle/>
          <a:p>
            <a:pPr marL="0" indent="0" algn="l">
              <a:lnSpc>
                <a:spcPts val="2550"/>
              </a:lnSpc>
              <a:buNone/>
            </a:pPr>
            <a:r>
              <a:rPr lang="en-US" sz="1550" b="1" dirty="0">
                <a:solidFill>
                  <a:srgbClr val="C2C4B5"/>
                </a:solidFill>
                <a:latin typeface="Bitter" pitchFamily="34" charset="0"/>
                <a:ea typeface="Bitter" pitchFamily="34" charset="-122"/>
                <a:cs typeface="Bitter" pitchFamily="34" charset="-120"/>
              </a:rPr>
              <a:t>Presented by -Saswat Sharma</a:t>
            </a:r>
            <a:endParaRPr lang="en-US" sz="1550" dirty="0"/>
          </a:p>
        </p:txBody>
      </p:sp>
      <p:sp>
        <p:nvSpPr>
          <p:cNvPr id="9" name="Text 6"/>
          <p:cNvSpPr/>
          <p:nvPr/>
        </p:nvSpPr>
        <p:spPr>
          <a:xfrm>
            <a:off x="1180267" y="5949315"/>
            <a:ext cx="7108508" cy="324326"/>
          </a:xfrm>
          <a:prstGeom prst="rect">
            <a:avLst/>
          </a:prstGeom>
          <a:noFill/>
          <a:ln/>
        </p:spPr>
        <p:txBody>
          <a:bodyPr wrap="none" lIns="0" tIns="0" rIns="0" bIns="0" rtlCol="0" anchor="t"/>
          <a:lstStyle/>
          <a:p>
            <a:pPr marL="0" indent="0" algn="l">
              <a:lnSpc>
                <a:spcPts val="2550"/>
              </a:lnSpc>
              <a:buNone/>
            </a:pPr>
            <a:r>
              <a:rPr lang="en-US" sz="1550" b="1" dirty="0">
                <a:solidFill>
                  <a:srgbClr val="C2C4B5"/>
                </a:solidFill>
                <a:latin typeface="Bitter" pitchFamily="34" charset="0"/>
                <a:ea typeface="Bitter" pitchFamily="34" charset="-122"/>
                <a:cs typeface="Bitter" pitchFamily="34" charset="-120"/>
              </a:rPr>
              <a:t>Mentor-</a:t>
            </a:r>
            <a:r>
              <a:rPr lang="en-US" sz="1550" dirty="0">
                <a:solidFill>
                  <a:srgbClr val="C2C4B5"/>
                </a:solidFill>
                <a:latin typeface="Bitter" pitchFamily="34" charset="0"/>
                <a:ea typeface="Bitter" pitchFamily="34" charset="-122"/>
                <a:cs typeface="Bitter" pitchFamily="34" charset="-120"/>
              </a:rPr>
              <a:t> </a:t>
            </a:r>
            <a:r>
              <a:rPr lang="en-US" sz="1550" b="1" dirty="0">
                <a:solidFill>
                  <a:srgbClr val="C2C4B5"/>
                </a:solidFill>
                <a:latin typeface="Bitter" pitchFamily="34" charset="0"/>
                <a:ea typeface="Bitter" pitchFamily="34" charset="-122"/>
                <a:cs typeface="Bitter" pitchFamily="34" charset="-120"/>
              </a:rPr>
              <a:t>Ram Prasad</a:t>
            </a:r>
            <a:endParaRPr lang="en-US" sz="1550" dirty="0"/>
          </a:p>
        </p:txBody>
      </p:sp>
      <p:sp>
        <p:nvSpPr>
          <p:cNvPr id="10" name="Text 7"/>
          <p:cNvSpPr/>
          <p:nvPr/>
        </p:nvSpPr>
        <p:spPr>
          <a:xfrm>
            <a:off x="1180267" y="6501646"/>
            <a:ext cx="7108508" cy="324326"/>
          </a:xfrm>
          <a:prstGeom prst="rect">
            <a:avLst/>
          </a:prstGeom>
          <a:noFill/>
          <a:ln/>
        </p:spPr>
        <p:txBody>
          <a:bodyPr wrap="none" lIns="0" tIns="0" rIns="0" bIns="0" rtlCol="0" anchor="t"/>
          <a:lstStyle/>
          <a:p>
            <a:pPr marL="0" indent="0" algn="l">
              <a:lnSpc>
                <a:spcPts val="2550"/>
              </a:lnSpc>
              <a:buNone/>
            </a:pPr>
            <a:r>
              <a:rPr lang="en-US" sz="1550" b="1" dirty="0">
                <a:solidFill>
                  <a:srgbClr val="C2C4B5"/>
                </a:solidFill>
                <a:latin typeface="Bitter" pitchFamily="34" charset="0"/>
                <a:ea typeface="Bitter" pitchFamily="34" charset="-122"/>
                <a:cs typeface="Bitter" pitchFamily="34" charset="-120"/>
              </a:rPr>
              <a:t>Batch - 2</a:t>
            </a:r>
            <a:endParaRPr lang="en-US" sz="1550" dirty="0"/>
          </a:p>
        </p:txBody>
      </p:sp>
      <p:sp>
        <p:nvSpPr>
          <p:cNvPr id="11" name="Text 8"/>
          <p:cNvSpPr/>
          <p:nvPr/>
        </p:nvSpPr>
        <p:spPr>
          <a:xfrm>
            <a:off x="1180267" y="7053977"/>
            <a:ext cx="7108508" cy="324326"/>
          </a:xfrm>
          <a:prstGeom prst="rect">
            <a:avLst/>
          </a:prstGeom>
          <a:noFill/>
          <a:ln/>
        </p:spPr>
        <p:txBody>
          <a:bodyPr wrap="none" lIns="0" tIns="0" rIns="0" bIns="0" rtlCol="0" anchor="t"/>
          <a:lstStyle/>
          <a:p>
            <a:pPr marL="0" indent="0" algn="l">
              <a:lnSpc>
                <a:spcPts val="2550"/>
              </a:lnSpc>
              <a:buNone/>
            </a:pP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433507" y="243840"/>
            <a:ext cx="14064546" cy="7865444"/>
          </a:xfrm>
          <a:prstGeom prst="roundRect">
            <a:avLst>
              <a:gd name="adj" fmla="val 368"/>
            </a:avLst>
          </a:prstGeom>
          <a:solidFill>
            <a:srgbClr val="1C1D1F"/>
          </a:solidFill>
          <a:ln/>
        </p:spPr>
        <p:txBody>
          <a:bodyPr/>
          <a:lstStyle/>
          <a:p>
            <a:endParaRPr lang="en-IN"/>
          </a:p>
        </p:txBody>
      </p:sp>
      <p:sp>
        <p:nvSpPr>
          <p:cNvPr id="3" name="Text 1"/>
          <p:cNvSpPr/>
          <p:nvPr/>
        </p:nvSpPr>
        <p:spPr>
          <a:xfrm>
            <a:off x="1172766" y="965954"/>
            <a:ext cx="7412831" cy="594122"/>
          </a:xfrm>
          <a:prstGeom prst="rect">
            <a:avLst/>
          </a:prstGeom>
          <a:noFill/>
          <a:ln/>
        </p:spPr>
        <p:txBody>
          <a:bodyPr wrap="none" lIns="0" tIns="0" rIns="0" bIns="0" rtlCol="0" anchor="t"/>
          <a:lstStyle/>
          <a:p>
            <a:pPr marL="0" indent="0" algn="l">
              <a:lnSpc>
                <a:spcPts val="4650"/>
              </a:lnSpc>
              <a:buNone/>
            </a:pPr>
            <a:r>
              <a:rPr lang="en-US" sz="3700" b="1" dirty="0">
                <a:solidFill>
                  <a:srgbClr val="E1E5CD"/>
                </a:solidFill>
                <a:latin typeface="Outfit Bold" pitchFamily="34" charset="0"/>
                <a:ea typeface="Outfit Bold" pitchFamily="34" charset="-122"/>
                <a:cs typeface="Outfit Bold" pitchFamily="34" charset="-120"/>
              </a:rPr>
              <a:t>Milestone 3: Code and Live Output</a:t>
            </a:r>
            <a:endParaRPr lang="en-US" sz="3700" dirty="0"/>
          </a:p>
        </p:txBody>
      </p:sp>
      <p:pic>
        <p:nvPicPr>
          <p:cNvPr id="4" name="Image 0" descr="preencoded.png"/>
          <p:cNvPicPr>
            <a:picLocks noChangeAspect="1"/>
          </p:cNvPicPr>
          <p:nvPr/>
        </p:nvPicPr>
        <p:blipFill>
          <a:blip r:embed="rId3"/>
          <a:stretch>
            <a:fillRect/>
          </a:stretch>
        </p:blipFill>
        <p:spPr>
          <a:xfrm>
            <a:off x="1552099" y="2059067"/>
            <a:ext cx="5151715" cy="3115628"/>
          </a:xfrm>
          <a:prstGeom prst="rect">
            <a:avLst/>
          </a:prstGeom>
        </p:spPr>
      </p:pic>
      <p:sp>
        <p:nvSpPr>
          <p:cNvPr id="5" name="Text 2"/>
          <p:cNvSpPr/>
          <p:nvPr/>
        </p:nvSpPr>
        <p:spPr>
          <a:xfrm>
            <a:off x="1572458" y="5388531"/>
            <a:ext cx="5110996" cy="297061"/>
          </a:xfrm>
          <a:prstGeom prst="rect">
            <a:avLst/>
          </a:prstGeom>
          <a:noFill/>
          <a:ln/>
        </p:spPr>
        <p:txBody>
          <a:bodyPr wrap="none" lIns="0" tIns="0" rIns="0" bIns="0" rtlCol="0" anchor="t"/>
          <a:lstStyle/>
          <a:p>
            <a:pPr marL="0" indent="0" algn="ctr">
              <a:lnSpc>
                <a:spcPts val="2300"/>
              </a:lnSpc>
              <a:buNone/>
            </a:pPr>
            <a:r>
              <a:rPr lang="en-US" sz="1850" b="1" dirty="0">
                <a:solidFill>
                  <a:srgbClr val="E1E5CD"/>
                </a:solidFill>
                <a:latin typeface="Outfit Bold" pitchFamily="34" charset="0"/>
                <a:ea typeface="Outfit Bold" pitchFamily="34" charset="-122"/>
                <a:cs typeface="Outfit Bold" pitchFamily="34" charset="-120"/>
              </a:rPr>
              <a:t>Code Implementation: Gesture to Volume Logic</a:t>
            </a:r>
            <a:endParaRPr lang="en-US" sz="1850" dirty="0"/>
          </a:p>
        </p:txBody>
      </p:sp>
      <p:sp>
        <p:nvSpPr>
          <p:cNvPr id="6" name="Text 3"/>
          <p:cNvSpPr/>
          <p:nvPr/>
        </p:nvSpPr>
        <p:spPr>
          <a:xfrm>
            <a:off x="1172766" y="5875615"/>
            <a:ext cx="5910501" cy="1216819"/>
          </a:xfrm>
          <a:prstGeom prst="rect">
            <a:avLst/>
          </a:prstGeom>
          <a:noFill/>
          <a:ln/>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MediaPipe detects real-time hand landmarks. The thumb-index finger distance is then mapped to a 0-100% volume percentage. Linear interpolation ensures smooth and gradual volume changes, while PyAutoGUI/Pycaw adjusts the system volume in real-time.</a:t>
            </a:r>
            <a:endParaRPr lang="en-US" sz="1450" dirty="0"/>
          </a:p>
        </p:txBody>
      </p:sp>
      <p:pic>
        <p:nvPicPr>
          <p:cNvPr id="7" name="Image 1" descr="preencoded.png"/>
          <p:cNvPicPr>
            <a:picLocks noChangeAspect="1"/>
          </p:cNvPicPr>
          <p:nvPr/>
        </p:nvPicPr>
        <p:blipFill>
          <a:blip r:embed="rId4"/>
          <a:stretch>
            <a:fillRect/>
          </a:stretch>
        </p:blipFill>
        <p:spPr>
          <a:xfrm>
            <a:off x="8499515" y="2059067"/>
            <a:ext cx="4020860" cy="3097530"/>
          </a:xfrm>
          <a:prstGeom prst="rect">
            <a:avLst/>
          </a:prstGeom>
        </p:spPr>
      </p:pic>
      <p:sp>
        <p:nvSpPr>
          <p:cNvPr id="8" name="Text 4"/>
          <p:cNvSpPr/>
          <p:nvPr/>
        </p:nvSpPr>
        <p:spPr>
          <a:xfrm>
            <a:off x="8504515" y="5370433"/>
            <a:ext cx="4010978" cy="297061"/>
          </a:xfrm>
          <a:prstGeom prst="rect">
            <a:avLst/>
          </a:prstGeom>
          <a:noFill/>
          <a:ln/>
        </p:spPr>
        <p:txBody>
          <a:bodyPr wrap="none" lIns="0" tIns="0" rIns="0" bIns="0" rtlCol="0" anchor="t"/>
          <a:lstStyle/>
          <a:p>
            <a:pPr marL="0" indent="0" algn="ctr">
              <a:lnSpc>
                <a:spcPts val="2300"/>
              </a:lnSpc>
              <a:buNone/>
            </a:pPr>
            <a:r>
              <a:rPr lang="en-US" sz="1850" b="1" dirty="0">
                <a:solidFill>
                  <a:srgbClr val="E1E5CD"/>
                </a:solidFill>
                <a:latin typeface="Outfit Bold" pitchFamily="34" charset="0"/>
                <a:ea typeface="Outfit Bold" pitchFamily="34" charset="-122"/>
                <a:cs typeface="Outfit Bold" pitchFamily="34" charset="-120"/>
              </a:rPr>
              <a:t>Live Output: Intuitive Volume Control</a:t>
            </a:r>
            <a:endParaRPr lang="en-US" sz="1850" dirty="0"/>
          </a:p>
        </p:txBody>
      </p:sp>
      <p:sp>
        <p:nvSpPr>
          <p:cNvPr id="9" name="Text 5"/>
          <p:cNvSpPr/>
          <p:nvPr/>
        </p:nvSpPr>
        <p:spPr>
          <a:xfrm>
            <a:off x="7554754" y="5857518"/>
            <a:ext cx="5910501" cy="1216819"/>
          </a:xfrm>
          <a:prstGeom prst="rect">
            <a:avLst/>
          </a:prstGeom>
          <a:noFill/>
          <a:ln/>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Real-time tracking visualizes hand gestures and landmark points. Visual feedback shows  corresponding volume levels, achieving smooth, responsive, and precise system volume adjustment. This offers a natural, keyboard/mouse-free user interaction experience.</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433507" y="243839"/>
            <a:ext cx="14064546" cy="7901539"/>
          </a:xfrm>
          <a:prstGeom prst="roundRect">
            <a:avLst>
              <a:gd name="adj" fmla="val 269"/>
            </a:avLst>
          </a:prstGeom>
          <a:solidFill>
            <a:srgbClr val="1C1D1F"/>
          </a:solidFill>
          <a:ln/>
        </p:spPr>
        <p:txBody>
          <a:bodyPr/>
          <a:lstStyle/>
          <a:p>
            <a:endParaRPr lang="en-IN"/>
          </a:p>
        </p:txBody>
      </p:sp>
      <p:pic>
        <p:nvPicPr>
          <p:cNvPr id="3" name="Image 0" descr="preencoded.png"/>
          <p:cNvPicPr>
            <a:picLocks noChangeAspect="1"/>
          </p:cNvPicPr>
          <p:nvPr/>
        </p:nvPicPr>
        <p:blipFill>
          <a:blip r:embed="rId3"/>
          <a:stretch>
            <a:fillRect/>
          </a:stretch>
        </p:blipFill>
        <p:spPr>
          <a:xfrm>
            <a:off x="8777526" y="243840"/>
            <a:ext cx="5720527" cy="7901538"/>
          </a:xfrm>
          <a:prstGeom prst="rect">
            <a:avLst/>
          </a:prstGeom>
        </p:spPr>
      </p:pic>
      <p:sp>
        <p:nvSpPr>
          <p:cNvPr id="4" name="Text 1"/>
          <p:cNvSpPr/>
          <p:nvPr/>
        </p:nvSpPr>
        <p:spPr>
          <a:xfrm>
            <a:off x="1180267" y="1045369"/>
            <a:ext cx="7108508" cy="866775"/>
          </a:xfrm>
          <a:prstGeom prst="rect">
            <a:avLst/>
          </a:prstGeom>
          <a:noFill/>
          <a:ln/>
        </p:spPr>
        <p:txBody>
          <a:bodyPr wrap="square" lIns="0" tIns="0" rIns="0" bIns="0" rtlCol="0" anchor="t"/>
          <a:lstStyle/>
          <a:p>
            <a:pPr marL="0" indent="0" algn="l">
              <a:lnSpc>
                <a:spcPts val="3400"/>
              </a:lnSpc>
              <a:buNone/>
            </a:pPr>
            <a:r>
              <a:rPr lang="en-US" sz="2700" b="1" dirty="0">
                <a:solidFill>
                  <a:srgbClr val="E1E5CD"/>
                </a:solidFill>
                <a:latin typeface="Outfit Bold" pitchFamily="34" charset="0"/>
                <a:ea typeface="Outfit Bold" pitchFamily="34" charset="-122"/>
                <a:cs typeface="Outfit Bold" pitchFamily="34" charset="-120"/>
              </a:rPr>
              <a:t>Milestone 4: User Interface &amp; Feedback (Streamlit)</a:t>
            </a:r>
            <a:endParaRPr lang="en-US" sz="2700" dirty="0"/>
          </a:p>
        </p:txBody>
      </p:sp>
      <p:sp>
        <p:nvSpPr>
          <p:cNvPr id="5" name="Text 2"/>
          <p:cNvSpPr/>
          <p:nvPr/>
        </p:nvSpPr>
        <p:spPr>
          <a:xfrm>
            <a:off x="1180267" y="2120146"/>
            <a:ext cx="7108508" cy="443865"/>
          </a:xfrm>
          <a:prstGeom prst="rect">
            <a:avLst/>
          </a:prstGeom>
          <a:noFill/>
          <a:ln/>
        </p:spPr>
        <p:txBody>
          <a:bodyPr wrap="square" lIns="0" tIns="0" rIns="0" bIns="0" rtlCol="0" anchor="t"/>
          <a:lstStyle/>
          <a:p>
            <a:pPr marL="0" indent="0" algn="l">
              <a:lnSpc>
                <a:spcPts val="1700"/>
              </a:lnSpc>
              <a:buNone/>
            </a:pPr>
            <a:r>
              <a:rPr lang="en-US" sz="1050" dirty="0">
                <a:solidFill>
                  <a:srgbClr val="C2C4B5"/>
                </a:solidFill>
                <a:latin typeface="Bitter" pitchFamily="34" charset="0"/>
                <a:ea typeface="Bitter" pitchFamily="34" charset="-122"/>
                <a:cs typeface="Bitter" pitchFamily="34" charset="-120"/>
              </a:rPr>
              <a:t>Provide a real-time visual interface for gestures and volume control, enhancing user interaction and system feedback.</a:t>
            </a:r>
            <a:endParaRPr lang="en-US" sz="1050" dirty="0"/>
          </a:p>
        </p:txBody>
      </p:sp>
      <p:sp>
        <p:nvSpPr>
          <p:cNvPr id="6" name="Shape 3"/>
          <p:cNvSpPr/>
          <p:nvPr/>
        </p:nvSpPr>
        <p:spPr>
          <a:xfrm>
            <a:off x="1180267" y="2719983"/>
            <a:ext cx="7108508" cy="1051322"/>
          </a:xfrm>
          <a:prstGeom prst="roundRect">
            <a:avLst>
              <a:gd name="adj" fmla="val 6958"/>
            </a:avLst>
          </a:prstGeom>
          <a:solidFill>
            <a:srgbClr val="1C1D1F"/>
          </a:solidFill>
          <a:ln w="15240">
            <a:solidFill>
              <a:srgbClr val="545557"/>
            </a:solidFill>
            <a:prstDash val="solid"/>
          </a:ln>
        </p:spPr>
        <p:txBody>
          <a:bodyPr/>
          <a:lstStyle/>
          <a:p>
            <a:endParaRPr lang="en-IN"/>
          </a:p>
        </p:txBody>
      </p:sp>
      <p:sp>
        <p:nvSpPr>
          <p:cNvPr id="7" name="Shape 4"/>
          <p:cNvSpPr/>
          <p:nvPr/>
        </p:nvSpPr>
        <p:spPr>
          <a:xfrm>
            <a:off x="1165027" y="2719983"/>
            <a:ext cx="60960" cy="1051322"/>
          </a:xfrm>
          <a:prstGeom prst="roundRect">
            <a:avLst>
              <a:gd name="adj" fmla="val 34129"/>
            </a:avLst>
          </a:prstGeom>
          <a:solidFill>
            <a:srgbClr val="9FA582"/>
          </a:solidFill>
          <a:ln/>
        </p:spPr>
        <p:txBody>
          <a:bodyPr/>
          <a:lstStyle/>
          <a:p>
            <a:endParaRPr lang="en-IN"/>
          </a:p>
        </p:txBody>
      </p:sp>
      <p:sp>
        <p:nvSpPr>
          <p:cNvPr id="8" name="Text 5"/>
          <p:cNvSpPr/>
          <p:nvPr/>
        </p:nvSpPr>
        <p:spPr>
          <a:xfrm>
            <a:off x="3890486" y="2873812"/>
            <a:ext cx="1733669" cy="216694"/>
          </a:xfrm>
          <a:prstGeom prst="rect">
            <a:avLst/>
          </a:prstGeom>
          <a:noFill/>
          <a:ln/>
        </p:spPr>
        <p:txBody>
          <a:bodyPr wrap="none" lIns="0" tIns="0" rIns="0" bIns="0" rtlCol="0" anchor="t"/>
          <a:lstStyle/>
          <a:p>
            <a:pPr marL="0" indent="0" algn="ctr">
              <a:lnSpc>
                <a:spcPts val="1700"/>
              </a:lnSpc>
              <a:buNone/>
            </a:pPr>
            <a:r>
              <a:rPr lang="en-US" sz="1350" b="1" dirty="0">
                <a:solidFill>
                  <a:srgbClr val="C2C4B5"/>
                </a:solidFill>
                <a:latin typeface="Outfit Bold" pitchFamily="34" charset="0"/>
                <a:ea typeface="Outfit Bold" pitchFamily="34" charset="-122"/>
                <a:cs typeface="Outfit Bold" pitchFamily="34" charset="-120"/>
              </a:rPr>
              <a:t>Objective</a:t>
            </a:r>
            <a:endParaRPr lang="en-US" sz="1350" dirty="0"/>
          </a:p>
        </p:txBody>
      </p:sp>
      <p:sp>
        <p:nvSpPr>
          <p:cNvPr id="9" name="Text 6"/>
          <p:cNvSpPr/>
          <p:nvPr/>
        </p:nvSpPr>
        <p:spPr>
          <a:xfrm>
            <a:off x="1379815" y="3173611"/>
            <a:ext cx="6755130" cy="443865"/>
          </a:xfrm>
          <a:prstGeom prst="rect">
            <a:avLst/>
          </a:prstGeom>
          <a:noFill/>
          <a:ln/>
        </p:spPr>
        <p:txBody>
          <a:bodyPr wrap="square" lIns="0" tIns="0" rIns="0" bIns="0" rtlCol="0" anchor="t"/>
          <a:lstStyle/>
          <a:p>
            <a:pPr marL="0" indent="0" algn="ctr">
              <a:lnSpc>
                <a:spcPts val="1700"/>
              </a:lnSpc>
              <a:buNone/>
            </a:pPr>
            <a:r>
              <a:rPr lang="en-US" sz="1050" dirty="0">
                <a:solidFill>
                  <a:srgbClr val="C2C4B5"/>
                </a:solidFill>
                <a:latin typeface="Bitter" pitchFamily="34" charset="0"/>
                <a:ea typeface="Bitter" pitchFamily="34" charset="-122"/>
                <a:cs typeface="Bitter" pitchFamily="34" charset="-120"/>
              </a:rPr>
              <a:t>Provide a real-time visual interface for gestures and volume control, enhancing user interaction and system feedback.</a:t>
            </a:r>
            <a:endParaRPr lang="en-US" sz="1050" dirty="0"/>
          </a:p>
        </p:txBody>
      </p:sp>
      <p:sp>
        <p:nvSpPr>
          <p:cNvPr id="10" name="Shape 7"/>
          <p:cNvSpPr/>
          <p:nvPr/>
        </p:nvSpPr>
        <p:spPr>
          <a:xfrm>
            <a:off x="1180267" y="3909893"/>
            <a:ext cx="7108508" cy="1862495"/>
          </a:xfrm>
          <a:prstGeom prst="roundRect">
            <a:avLst>
              <a:gd name="adj" fmla="val 3928"/>
            </a:avLst>
          </a:prstGeom>
          <a:solidFill>
            <a:srgbClr val="1C1D1F"/>
          </a:solidFill>
          <a:ln w="15240">
            <a:solidFill>
              <a:srgbClr val="545557"/>
            </a:solidFill>
            <a:prstDash val="solid"/>
          </a:ln>
        </p:spPr>
        <p:txBody>
          <a:bodyPr/>
          <a:lstStyle/>
          <a:p>
            <a:endParaRPr lang="en-IN"/>
          </a:p>
        </p:txBody>
      </p:sp>
      <p:sp>
        <p:nvSpPr>
          <p:cNvPr id="11" name="Shape 8"/>
          <p:cNvSpPr/>
          <p:nvPr/>
        </p:nvSpPr>
        <p:spPr>
          <a:xfrm>
            <a:off x="1165027" y="3909893"/>
            <a:ext cx="60960" cy="1862495"/>
          </a:xfrm>
          <a:prstGeom prst="roundRect">
            <a:avLst>
              <a:gd name="adj" fmla="val 34129"/>
            </a:avLst>
          </a:prstGeom>
          <a:solidFill>
            <a:srgbClr val="9FA582"/>
          </a:solidFill>
          <a:ln/>
        </p:spPr>
        <p:txBody>
          <a:bodyPr/>
          <a:lstStyle/>
          <a:p>
            <a:endParaRPr lang="en-IN"/>
          </a:p>
        </p:txBody>
      </p:sp>
      <p:sp>
        <p:nvSpPr>
          <p:cNvPr id="12" name="Text 9"/>
          <p:cNvSpPr/>
          <p:nvPr/>
        </p:nvSpPr>
        <p:spPr>
          <a:xfrm>
            <a:off x="3434834" y="4063722"/>
            <a:ext cx="2645093" cy="216694"/>
          </a:xfrm>
          <a:prstGeom prst="rect">
            <a:avLst/>
          </a:prstGeom>
          <a:noFill/>
          <a:ln/>
        </p:spPr>
        <p:txBody>
          <a:bodyPr wrap="none" lIns="0" tIns="0" rIns="0" bIns="0" rtlCol="0" anchor="t"/>
          <a:lstStyle/>
          <a:p>
            <a:pPr marL="0" indent="0" algn="ctr">
              <a:lnSpc>
                <a:spcPts val="1700"/>
              </a:lnSpc>
              <a:buNone/>
            </a:pPr>
            <a:r>
              <a:rPr lang="en-US" sz="1350" b="1" dirty="0">
                <a:solidFill>
                  <a:srgbClr val="C2C4B5"/>
                </a:solidFill>
                <a:latin typeface="Outfit Bold" pitchFamily="34" charset="0"/>
                <a:ea typeface="Outfit Bold" pitchFamily="34" charset="-122"/>
                <a:cs typeface="Outfit Bold" pitchFamily="34" charset="-120"/>
              </a:rPr>
              <a:t>Implementation (Using Streamlit)</a:t>
            </a:r>
            <a:endParaRPr lang="en-US" sz="1350" dirty="0"/>
          </a:p>
        </p:txBody>
      </p:sp>
      <p:sp>
        <p:nvSpPr>
          <p:cNvPr id="13" name="Text 10"/>
          <p:cNvSpPr/>
          <p:nvPr/>
        </p:nvSpPr>
        <p:spPr>
          <a:xfrm>
            <a:off x="1379815" y="4363522"/>
            <a:ext cx="675513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C2C4B5"/>
                </a:solidFill>
                <a:latin typeface="Bitter" pitchFamily="34" charset="0"/>
                <a:ea typeface="Bitter" pitchFamily="34" charset="-122"/>
                <a:cs typeface="Bitter" pitchFamily="34" charset="-120"/>
              </a:rPr>
              <a:t>Gesture Classification:</a:t>
            </a:r>
            <a:r>
              <a:rPr lang="en-US" sz="1050" dirty="0">
                <a:solidFill>
                  <a:srgbClr val="C2C4B5"/>
                </a:solidFill>
                <a:latin typeface="Bitter" pitchFamily="34" charset="0"/>
                <a:ea typeface="Bitter" pitchFamily="34" charset="-122"/>
                <a:cs typeface="Bitter" pitchFamily="34" charset="-120"/>
              </a:rPr>
              <a:t> Display the current gesture type detected (e.g., Pinch, Medium, Open).</a:t>
            </a:r>
            <a:endParaRPr lang="en-US" sz="1050" dirty="0"/>
          </a:p>
        </p:txBody>
      </p:sp>
      <p:sp>
        <p:nvSpPr>
          <p:cNvPr id="14" name="Text 11"/>
          <p:cNvSpPr/>
          <p:nvPr/>
        </p:nvSpPr>
        <p:spPr>
          <a:xfrm>
            <a:off x="1379815" y="4633913"/>
            <a:ext cx="675513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C2C4B5"/>
                </a:solidFill>
                <a:latin typeface="Bitter" pitchFamily="34" charset="0"/>
                <a:ea typeface="Bitter" pitchFamily="34" charset="-122"/>
                <a:cs typeface="Bitter" pitchFamily="34" charset="-120"/>
              </a:rPr>
              <a:t>Volume Bar:</a:t>
            </a:r>
            <a:r>
              <a:rPr lang="en-US" sz="1050" dirty="0">
                <a:solidFill>
                  <a:srgbClr val="C2C4B5"/>
                </a:solidFill>
                <a:latin typeface="Bitter" pitchFamily="34" charset="0"/>
                <a:ea typeface="Bitter" pitchFamily="34" charset="-122"/>
                <a:cs typeface="Bitter" pitchFamily="34" charset="-120"/>
              </a:rPr>
              <a:t> A dynamic slider or progress bar showing the current volume level from 0–100%.</a:t>
            </a:r>
            <a:endParaRPr lang="en-US" sz="1050" dirty="0"/>
          </a:p>
        </p:txBody>
      </p:sp>
      <p:sp>
        <p:nvSpPr>
          <p:cNvPr id="15" name="Text 12"/>
          <p:cNvSpPr/>
          <p:nvPr/>
        </p:nvSpPr>
        <p:spPr>
          <a:xfrm>
            <a:off x="1379815" y="4904303"/>
            <a:ext cx="675513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C2C4B5"/>
                </a:solidFill>
                <a:latin typeface="Bitter" pitchFamily="34" charset="0"/>
                <a:ea typeface="Bitter" pitchFamily="34" charset="-122"/>
                <a:cs typeface="Bitter" pitchFamily="34" charset="-120"/>
              </a:rPr>
              <a:t>Gesture Feedback:</a:t>
            </a:r>
            <a:r>
              <a:rPr lang="en-US" sz="1050" dirty="0">
                <a:solidFill>
                  <a:srgbClr val="C2C4B5"/>
                </a:solidFill>
                <a:latin typeface="Bitter" pitchFamily="34" charset="0"/>
                <a:ea typeface="Bitter" pitchFamily="34" charset="-122"/>
                <a:cs typeface="Bitter" pitchFamily="34" charset="-120"/>
              </a:rPr>
              <a:t> Provide visual cues indicating the accuracy or quality of the detected gesture.</a:t>
            </a:r>
            <a:endParaRPr lang="en-US" sz="1050" dirty="0"/>
          </a:p>
        </p:txBody>
      </p:sp>
      <p:sp>
        <p:nvSpPr>
          <p:cNvPr id="16" name="Text 13"/>
          <p:cNvSpPr/>
          <p:nvPr/>
        </p:nvSpPr>
        <p:spPr>
          <a:xfrm>
            <a:off x="1379815" y="5174694"/>
            <a:ext cx="6755130" cy="443865"/>
          </a:xfrm>
          <a:prstGeom prst="rect">
            <a:avLst/>
          </a:prstGeom>
          <a:noFill/>
          <a:ln/>
        </p:spPr>
        <p:txBody>
          <a:bodyPr wrap="square" lIns="0" tIns="0" rIns="0" bIns="0" rtlCol="0" anchor="t"/>
          <a:lstStyle/>
          <a:p>
            <a:pPr marL="342900" indent="-342900" algn="l">
              <a:lnSpc>
                <a:spcPts val="1700"/>
              </a:lnSpc>
              <a:buSzPct val="100000"/>
              <a:buChar char="•"/>
            </a:pPr>
            <a:r>
              <a:rPr lang="en-US" sz="1050" b="1" dirty="0">
                <a:solidFill>
                  <a:srgbClr val="C2C4B5"/>
                </a:solidFill>
                <a:latin typeface="Bitter" pitchFamily="34" charset="0"/>
                <a:ea typeface="Bitter" pitchFamily="34" charset="-122"/>
                <a:cs typeface="Bitter" pitchFamily="34" charset="-120"/>
              </a:rPr>
              <a:t>Live Video Feed:</a:t>
            </a:r>
            <a:r>
              <a:rPr lang="en-US" sz="1050" dirty="0">
                <a:solidFill>
                  <a:srgbClr val="C2C4B5"/>
                </a:solidFill>
                <a:latin typeface="Bitter" pitchFamily="34" charset="0"/>
                <a:ea typeface="Bitter" pitchFamily="34" charset="-122"/>
                <a:cs typeface="Bitter" pitchFamily="34" charset="-120"/>
              </a:rPr>
              <a:t> Overlay all UI elements directly onto the camera stream for intuitive, integrated control.</a:t>
            </a:r>
            <a:endParaRPr lang="en-US" sz="1050" dirty="0"/>
          </a:p>
        </p:txBody>
      </p:sp>
      <p:sp>
        <p:nvSpPr>
          <p:cNvPr id="17" name="Shape 14"/>
          <p:cNvSpPr/>
          <p:nvPr/>
        </p:nvSpPr>
        <p:spPr>
          <a:xfrm>
            <a:off x="1180267" y="5910977"/>
            <a:ext cx="7108508" cy="1273254"/>
          </a:xfrm>
          <a:prstGeom prst="roundRect">
            <a:avLst>
              <a:gd name="adj" fmla="val 5745"/>
            </a:avLst>
          </a:prstGeom>
          <a:solidFill>
            <a:srgbClr val="1C1D1F"/>
          </a:solidFill>
          <a:ln w="15240">
            <a:solidFill>
              <a:srgbClr val="545557"/>
            </a:solidFill>
            <a:prstDash val="solid"/>
          </a:ln>
        </p:spPr>
        <p:txBody>
          <a:bodyPr/>
          <a:lstStyle/>
          <a:p>
            <a:endParaRPr lang="en-IN"/>
          </a:p>
        </p:txBody>
      </p:sp>
      <p:sp>
        <p:nvSpPr>
          <p:cNvPr id="18" name="Shape 15"/>
          <p:cNvSpPr/>
          <p:nvPr/>
        </p:nvSpPr>
        <p:spPr>
          <a:xfrm>
            <a:off x="1165027" y="5910977"/>
            <a:ext cx="60960" cy="1273254"/>
          </a:xfrm>
          <a:prstGeom prst="roundRect">
            <a:avLst>
              <a:gd name="adj" fmla="val 34129"/>
            </a:avLst>
          </a:prstGeom>
          <a:solidFill>
            <a:srgbClr val="9FA582"/>
          </a:solidFill>
          <a:ln/>
        </p:spPr>
        <p:txBody>
          <a:bodyPr/>
          <a:lstStyle/>
          <a:p>
            <a:endParaRPr lang="en-IN"/>
          </a:p>
        </p:txBody>
      </p:sp>
      <p:sp>
        <p:nvSpPr>
          <p:cNvPr id="19" name="Text 16"/>
          <p:cNvSpPr/>
          <p:nvPr/>
        </p:nvSpPr>
        <p:spPr>
          <a:xfrm>
            <a:off x="3890486" y="6064806"/>
            <a:ext cx="1733669" cy="216694"/>
          </a:xfrm>
          <a:prstGeom prst="rect">
            <a:avLst/>
          </a:prstGeom>
          <a:noFill/>
          <a:ln/>
        </p:spPr>
        <p:txBody>
          <a:bodyPr wrap="none" lIns="0" tIns="0" rIns="0" bIns="0" rtlCol="0" anchor="t"/>
          <a:lstStyle/>
          <a:p>
            <a:pPr marL="0" indent="0" algn="ctr">
              <a:lnSpc>
                <a:spcPts val="1700"/>
              </a:lnSpc>
              <a:buNone/>
            </a:pPr>
            <a:r>
              <a:rPr lang="en-US" sz="1350" b="1" dirty="0">
                <a:solidFill>
                  <a:srgbClr val="C2C4B5"/>
                </a:solidFill>
                <a:latin typeface="Outfit Bold" pitchFamily="34" charset="0"/>
                <a:ea typeface="Outfit Bold" pitchFamily="34" charset="-122"/>
                <a:cs typeface="Outfit Bold" pitchFamily="34" charset="-120"/>
              </a:rPr>
              <a:t>Outcome</a:t>
            </a:r>
            <a:endParaRPr lang="en-US" sz="1350" dirty="0"/>
          </a:p>
        </p:txBody>
      </p:sp>
      <p:sp>
        <p:nvSpPr>
          <p:cNvPr id="20" name="Text 17"/>
          <p:cNvSpPr/>
          <p:nvPr/>
        </p:nvSpPr>
        <p:spPr>
          <a:xfrm>
            <a:off x="1379815" y="6364605"/>
            <a:ext cx="6755130" cy="665798"/>
          </a:xfrm>
          <a:prstGeom prst="rect">
            <a:avLst/>
          </a:prstGeom>
          <a:noFill/>
          <a:ln/>
        </p:spPr>
        <p:txBody>
          <a:bodyPr wrap="square" lIns="0" tIns="0" rIns="0" bIns="0" rtlCol="0" anchor="t"/>
          <a:lstStyle/>
          <a:p>
            <a:pPr marL="0" indent="0" algn="ctr">
              <a:lnSpc>
                <a:spcPts val="1700"/>
              </a:lnSpc>
              <a:buNone/>
            </a:pPr>
            <a:r>
              <a:rPr lang="en-US" sz="1050" dirty="0">
                <a:solidFill>
                  <a:srgbClr val="C2C4B5"/>
                </a:solidFill>
                <a:latin typeface="Bitter" pitchFamily="34" charset="0"/>
                <a:ea typeface="Bitter" pitchFamily="34" charset="-122"/>
                <a:cs typeface="Bitter" pitchFamily="34" charset="-120"/>
              </a:rPr>
              <a:t>A real-time, interactive, and user-friendly UI that significantly enhances usability and system feedback. This module is designed for easy integration with existing gesture detection and volume mapping modules.</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433507" y="243839"/>
            <a:ext cx="14088609" cy="7889507"/>
          </a:xfrm>
          <a:prstGeom prst="roundRect">
            <a:avLst>
              <a:gd name="adj" fmla="val 412"/>
            </a:avLst>
          </a:prstGeom>
          <a:solidFill>
            <a:srgbClr val="1C1D1F"/>
          </a:solidFill>
          <a:ln/>
        </p:spPr>
        <p:txBody>
          <a:bodyPr/>
          <a:lstStyle/>
          <a:p>
            <a:endParaRPr lang="en-IN"/>
          </a:p>
        </p:txBody>
      </p:sp>
      <p:sp>
        <p:nvSpPr>
          <p:cNvPr id="3" name="Text 1"/>
          <p:cNvSpPr/>
          <p:nvPr/>
        </p:nvSpPr>
        <p:spPr>
          <a:xfrm>
            <a:off x="1176814" y="828437"/>
            <a:ext cx="8308658" cy="663773"/>
          </a:xfrm>
          <a:prstGeom prst="rect">
            <a:avLst/>
          </a:prstGeom>
          <a:noFill/>
          <a:ln/>
        </p:spPr>
        <p:txBody>
          <a:bodyPr wrap="none" lIns="0" tIns="0" rIns="0" bIns="0" rtlCol="0" anchor="t"/>
          <a:lstStyle/>
          <a:p>
            <a:pPr marL="0" indent="0" algn="l">
              <a:lnSpc>
                <a:spcPts val="5200"/>
              </a:lnSpc>
              <a:buNone/>
            </a:pPr>
            <a:r>
              <a:rPr lang="en-US" sz="4150" b="1" dirty="0">
                <a:solidFill>
                  <a:srgbClr val="E1E5CD"/>
                </a:solidFill>
                <a:latin typeface="Outfit Bold" pitchFamily="34" charset="0"/>
                <a:ea typeface="Outfit Bold" pitchFamily="34" charset="-122"/>
                <a:cs typeface="Outfit Bold" pitchFamily="34" charset="-120"/>
              </a:rPr>
              <a:t>Milestone 4: Code and Live Output</a:t>
            </a:r>
            <a:endParaRPr lang="en-US" sz="4150" dirty="0"/>
          </a:p>
        </p:txBody>
      </p:sp>
      <p:pic>
        <p:nvPicPr>
          <p:cNvPr id="4" name="Image 0" descr="preencoded.png"/>
          <p:cNvPicPr>
            <a:picLocks noChangeAspect="1"/>
          </p:cNvPicPr>
          <p:nvPr/>
        </p:nvPicPr>
        <p:blipFill>
          <a:blip r:embed="rId3"/>
          <a:stretch>
            <a:fillRect/>
          </a:stretch>
        </p:blipFill>
        <p:spPr>
          <a:xfrm>
            <a:off x="1726525" y="2049542"/>
            <a:ext cx="4779764" cy="2611993"/>
          </a:xfrm>
          <a:prstGeom prst="rect">
            <a:avLst/>
          </a:prstGeom>
        </p:spPr>
      </p:pic>
      <p:sp>
        <p:nvSpPr>
          <p:cNvPr id="5" name="Text 2"/>
          <p:cNvSpPr/>
          <p:nvPr/>
        </p:nvSpPr>
        <p:spPr>
          <a:xfrm>
            <a:off x="1790581" y="4900374"/>
            <a:ext cx="4651653" cy="398264"/>
          </a:xfrm>
          <a:prstGeom prst="rect">
            <a:avLst/>
          </a:prstGeom>
          <a:noFill/>
          <a:ln/>
        </p:spPr>
        <p:txBody>
          <a:bodyPr wrap="none" lIns="0" tIns="0" rIns="0" bIns="0" rtlCol="0" anchor="t"/>
          <a:lstStyle/>
          <a:p>
            <a:pPr marL="0" indent="0" algn="ctr">
              <a:lnSpc>
                <a:spcPts val="3100"/>
              </a:lnSpc>
              <a:buNone/>
            </a:pPr>
            <a:r>
              <a:rPr lang="en-US" sz="2500" b="1" dirty="0">
                <a:solidFill>
                  <a:srgbClr val="E1E5CD"/>
                </a:solidFill>
                <a:latin typeface="Outfit Bold" pitchFamily="34" charset="0"/>
                <a:ea typeface="Outfit Bold" pitchFamily="34" charset="-122"/>
                <a:cs typeface="Outfit Bold" pitchFamily="34" charset="-120"/>
              </a:rPr>
              <a:t>Code : Streamlit UI Components</a:t>
            </a:r>
            <a:endParaRPr lang="en-US" sz="2500" dirty="0"/>
          </a:p>
        </p:txBody>
      </p:sp>
      <p:sp>
        <p:nvSpPr>
          <p:cNvPr id="6" name="Text 3"/>
          <p:cNvSpPr/>
          <p:nvPr/>
        </p:nvSpPr>
        <p:spPr>
          <a:xfrm>
            <a:off x="1176814" y="5510927"/>
            <a:ext cx="5879306" cy="1699022"/>
          </a:xfrm>
          <a:prstGeom prst="rect">
            <a:avLst/>
          </a:prstGeom>
          <a:noFill/>
          <a:ln/>
        </p:spPr>
        <p:txBody>
          <a:bodyPr wrap="square" lIns="0" tIns="0" rIns="0" bIns="0" rtlCol="0" anchor="t"/>
          <a:lstStyle/>
          <a:p>
            <a:pPr marL="0" indent="0" algn="l">
              <a:lnSpc>
                <a:spcPts val="2650"/>
              </a:lnSpc>
              <a:buNone/>
            </a:pPr>
            <a:r>
              <a:rPr lang="en-US" sz="1650" dirty="0">
                <a:solidFill>
                  <a:srgbClr val="C2C4B5"/>
                </a:solidFill>
                <a:latin typeface="Bitter" pitchFamily="34" charset="0"/>
                <a:ea typeface="Bitter" pitchFamily="34" charset="-122"/>
                <a:cs typeface="Bitter" pitchFamily="34" charset="-120"/>
              </a:rPr>
              <a:t>This screenshot displays the Streamlit code implementation for the user interface module. It shows the integration of gesture classification display, volume control elements, and real-time feedback components that create an intuitive and responsive user experience.</a:t>
            </a:r>
            <a:endParaRPr lang="en-US" sz="1650" dirty="0"/>
          </a:p>
        </p:txBody>
      </p:sp>
      <p:pic>
        <p:nvPicPr>
          <p:cNvPr id="7" name="Image 1" descr="preencoded.png"/>
          <p:cNvPicPr>
            <a:picLocks noChangeAspect="1"/>
          </p:cNvPicPr>
          <p:nvPr/>
        </p:nvPicPr>
        <p:blipFill>
          <a:blip r:embed="rId4"/>
          <a:stretch>
            <a:fillRect/>
          </a:stretch>
        </p:blipFill>
        <p:spPr>
          <a:xfrm>
            <a:off x="7581900" y="2049542"/>
            <a:ext cx="5879306" cy="2610803"/>
          </a:xfrm>
          <a:prstGeom prst="rect">
            <a:avLst/>
          </a:prstGeom>
        </p:spPr>
      </p:pic>
      <p:sp>
        <p:nvSpPr>
          <p:cNvPr id="8" name="Text 4"/>
          <p:cNvSpPr/>
          <p:nvPr/>
        </p:nvSpPr>
        <p:spPr>
          <a:xfrm>
            <a:off x="8161020" y="4899184"/>
            <a:ext cx="4721066" cy="398264"/>
          </a:xfrm>
          <a:prstGeom prst="rect">
            <a:avLst/>
          </a:prstGeom>
          <a:noFill/>
          <a:ln/>
        </p:spPr>
        <p:txBody>
          <a:bodyPr wrap="none" lIns="0" tIns="0" rIns="0" bIns="0" rtlCol="0" anchor="t"/>
          <a:lstStyle/>
          <a:p>
            <a:pPr marL="0" indent="0" algn="ctr">
              <a:lnSpc>
                <a:spcPts val="3100"/>
              </a:lnSpc>
              <a:buNone/>
            </a:pPr>
            <a:r>
              <a:rPr lang="en-US" sz="2500" b="1" dirty="0">
                <a:solidFill>
                  <a:srgbClr val="E1E5CD"/>
                </a:solidFill>
                <a:latin typeface="Outfit Bold" pitchFamily="34" charset="0"/>
                <a:ea typeface="Outfit Bold" pitchFamily="34" charset="-122"/>
                <a:cs typeface="Outfit Bold" pitchFamily="34" charset="-120"/>
              </a:rPr>
              <a:t>Live Output:  Streamlit Interface</a:t>
            </a:r>
            <a:endParaRPr lang="en-US" sz="2500" dirty="0"/>
          </a:p>
        </p:txBody>
      </p:sp>
      <p:sp>
        <p:nvSpPr>
          <p:cNvPr id="9" name="Text 5"/>
          <p:cNvSpPr/>
          <p:nvPr/>
        </p:nvSpPr>
        <p:spPr>
          <a:xfrm>
            <a:off x="7581900" y="5509736"/>
            <a:ext cx="5879306" cy="1699022"/>
          </a:xfrm>
          <a:prstGeom prst="rect">
            <a:avLst/>
          </a:prstGeom>
          <a:noFill/>
          <a:ln/>
        </p:spPr>
        <p:txBody>
          <a:bodyPr wrap="square" lIns="0" tIns="0" rIns="0" bIns="0" rtlCol="0" anchor="t"/>
          <a:lstStyle/>
          <a:p>
            <a:pPr marL="0" indent="0" algn="l">
              <a:lnSpc>
                <a:spcPts val="2650"/>
              </a:lnSpc>
              <a:buNone/>
            </a:pPr>
            <a:r>
              <a:rPr lang="en-US" sz="1650" dirty="0">
                <a:solidFill>
                  <a:srgbClr val="C2C4B5"/>
                </a:solidFill>
                <a:latin typeface="Bitter" pitchFamily="34" charset="0"/>
                <a:ea typeface="Bitter" pitchFamily="34" charset="-122"/>
                <a:cs typeface="Bitter" pitchFamily="34" charset="-120"/>
              </a:rPr>
              <a:t>This image captures the live Streamlit interface in operation, demonstrating the real-time display of gesture classification, dynamic volume controls, and visual feedback elements overlaid on the camera stream for seamless user interaction.</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433507" y="243840"/>
            <a:ext cx="14088609" cy="7865444"/>
          </a:xfrm>
          <a:prstGeom prst="roundRect">
            <a:avLst>
              <a:gd name="adj" fmla="val 413"/>
            </a:avLst>
          </a:prstGeom>
          <a:solidFill>
            <a:srgbClr val="1C1D1F"/>
          </a:solidFill>
          <a:ln/>
        </p:spPr>
        <p:txBody>
          <a:bodyPr/>
          <a:lstStyle/>
          <a:p>
            <a:endParaRPr lang="en-IN"/>
          </a:p>
        </p:txBody>
      </p:sp>
      <p:sp>
        <p:nvSpPr>
          <p:cNvPr id="3" name="Text 1"/>
          <p:cNvSpPr/>
          <p:nvPr/>
        </p:nvSpPr>
        <p:spPr>
          <a:xfrm>
            <a:off x="1180267" y="1713905"/>
            <a:ext cx="5334595" cy="666869"/>
          </a:xfrm>
          <a:prstGeom prst="rect">
            <a:avLst/>
          </a:prstGeom>
          <a:noFill/>
          <a:ln/>
        </p:spPr>
        <p:txBody>
          <a:bodyPr wrap="none" lIns="0" tIns="0" rIns="0" bIns="0" rtlCol="0" anchor="t"/>
          <a:lstStyle/>
          <a:p>
            <a:pPr marL="0" indent="0" algn="l">
              <a:lnSpc>
                <a:spcPts val="5250"/>
              </a:lnSpc>
              <a:buNone/>
            </a:pPr>
            <a:r>
              <a:rPr lang="en-US" sz="4200" b="1" dirty="0">
                <a:solidFill>
                  <a:srgbClr val="E1E5CD"/>
                </a:solidFill>
                <a:latin typeface="Outfit Bold" pitchFamily="34" charset="0"/>
                <a:ea typeface="Outfit Bold" pitchFamily="34" charset="-122"/>
                <a:cs typeface="Outfit Bold" pitchFamily="34" charset="-120"/>
              </a:rPr>
              <a:t>Final Output</a:t>
            </a:r>
            <a:endParaRPr lang="en-US" sz="4200" dirty="0"/>
          </a:p>
        </p:txBody>
      </p:sp>
      <p:sp>
        <p:nvSpPr>
          <p:cNvPr id="4" name="Text 2"/>
          <p:cNvSpPr/>
          <p:nvPr/>
        </p:nvSpPr>
        <p:spPr>
          <a:xfrm>
            <a:off x="1180267" y="2700814"/>
            <a:ext cx="12269867" cy="341352"/>
          </a:xfrm>
          <a:prstGeom prst="rect">
            <a:avLst/>
          </a:prstGeom>
          <a:noFill/>
          <a:ln/>
        </p:spPr>
        <p:txBody>
          <a:bodyPr wrap="none" lIns="0" tIns="0" rIns="0" bIns="0" rtlCol="0" anchor="t"/>
          <a:lstStyle/>
          <a:p>
            <a:pPr marL="0" indent="0" algn="l">
              <a:lnSpc>
                <a:spcPts val="2650"/>
              </a:lnSpc>
              <a:buNone/>
            </a:pPr>
            <a:r>
              <a:rPr lang="en-US" sz="1650" dirty="0">
                <a:solidFill>
                  <a:srgbClr val="C2C4B5"/>
                </a:solidFill>
                <a:latin typeface="Bitter" pitchFamily="34" charset="0"/>
                <a:ea typeface="Bitter" pitchFamily="34" charset="-122"/>
                <a:cs typeface="Bitter" pitchFamily="34" charset="-120"/>
              </a:rPr>
              <a:t>These images show the actual hand tracking system's interpretation of each gesture.</a:t>
            </a:r>
            <a:endParaRPr lang="en-US" sz="1650" dirty="0"/>
          </a:p>
        </p:txBody>
      </p:sp>
      <p:sp>
        <p:nvSpPr>
          <p:cNvPr id="5" name="Shape 3"/>
          <p:cNvSpPr/>
          <p:nvPr/>
        </p:nvSpPr>
        <p:spPr>
          <a:xfrm>
            <a:off x="1180267" y="3282196"/>
            <a:ext cx="3947636" cy="3233499"/>
          </a:xfrm>
          <a:prstGeom prst="roundRect">
            <a:avLst>
              <a:gd name="adj" fmla="val 4525"/>
            </a:avLst>
          </a:prstGeom>
          <a:solidFill>
            <a:srgbClr val="1C1D1F"/>
          </a:solidFill>
          <a:ln w="30480">
            <a:solidFill>
              <a:srgbClr val="545557"/>
            </a:solidFill>
            <a:prstDash val="solid"/>
          </a:ln>
        </p:spPr>
        <p:txBody>
          <a:bodyPr/>
          <a:lstStyle/>
          <a:p>
            <a:endParaRPr lang="en-IN"/>
          </a:p>
        </p:txBody>
      </p:sp>
      <p:sp>
        <p:nvSpPr>
          <p:cNvPr id="6" name="Shape 4"/>
          <p:cNvSpPr/>
          <p:nvPr/>
        </p:nvSpPr>
        <p:spPr>
          <a:xfrm>
            <a:off x="1149787" y="3282196"/>
            <a:ext cx="121920" cy="3233499"/>
          </a:xfrm>
          <a:prstGeom prst="roundRect">
            <a:avLst>
              <a:gd name="adj" fmla="val 26253"/>
            </a:avLst>
          </a:prstGeom>
          <a:solidFill>
            <a:srgbClr val="9FA582"/>
          </a:solidFill>
          <a:ln/>
        </p:spPr>
        <p:txBody>
          <a:bodyPr/>
          <a:lstStyle/>
          <a:p>
            <a:endParaRPr lang="en-IN"/>
          </a:p>
        </p:txBody>
      </p:sp>
      <p:pic>
        <p:nvPicPr>
          <p:cNvPr id="7" name="Image 0" descr="preencoded.png"/>
          <p:cNvPicPr>
            <a:picLocks noChangeAspect="1"/>
          </p:cNvPicPr>
          <p:nvPr/>
        </p:nvPicPr>
        <p:blipFill>
          <a:blip r:embed="rId3"/>
          <a:stretch>
            <a:fillRect/>
          </a:stretch>
        </p:blipFill>
        <p:spPr>
          <a:xfrm>
            <a:off x="1515547" y="3526036"/>
            <a:ext cx="3368516" cy="1361718"/>
          </a:xfrm>
          <a:prstGeom prst="rect">
            <a:avLst/>
          </a:prstGeom>
        </p:spPr>
      </p:pic>
      <p:sp>
        <p:nvSpPr>
          <p:cNvPr id="8" name="Text 5"/>
          <p:cNvSpPr/>
          <p:nvPr/>
        </p:nvSpPr>
        <p:spPr>
          <a:xfrm>
            <a:off x="1866186" y="5127784"/>
            <a:ext cx="2667238" cy="333375"/>
          </a:xfrm>
          <a:prstGeom prst="rect">
            <a:avLst/>
          </a:prstGeom>
          <a:noFill/>
          <a:ln/>
        </p:spPr>
        <p:txBody>
          <a:bodyPr wrap="none" lIns="0" tIns="0" rIns="0" bIns="0" rtlCol="0" anchor="t"/>
          <a:lstStyle/>
          <a:p>
            <a:pPr marL="0" indent="0" algn="ctr">
              <a:lnSpc>
                <a:spcPts val="2600"/>
              </a:lnSpc>
              <a:buNone/>
            </a:pPr>
            <a:r>
              <a:rPr lang="en-US" sz="2100" b="1" dirty="0">
                <a:solidFill>
                  <a:srgbClr val="C2C4B5"/>
                </a:solidFill>
                <a:latin typeface="Outfit Bold" pitchFamily="34" charset="0"/>
                <a:ea typeface="Outfit Bold" pitchFamily="34" charset="-122"/>
                <a:cs typeface="Outfit Bold" pitchFamily="34" charset="-120"/>
              </a:rPr>
              <a:t>Open Hand Detected</a:t>
            </a:r>
            <a:endParaRPr lang="en-US" sz="2100" dirty="0"/>
          </a:p>
        </p:txBody>
      </p:sp>
      <p:sp>
        <p:nvSpPr>
          <p:cNvPr id="9" name="Text 6"/>
          <p:cNvSpPr/>
          <p:nvPr/>
        </p:nvSpPr>
        <p:spPr>
          <a:xfrm>
            <a:off x="1515547" y="5589151"/>
            <a:ext cx="3368516" cy="682704"/>
          </a:xfrm>
          <a:prstGeom prst="rect">
            <a:avLst/>
          </a:prstGeom>
          <a:noFill/>
          <a:ln/>
        </p:spPr>
        <p:txBody>
          <a:bodyPr wrap="square" lIns="0" tIns="0" rIns="0" bIns="0" rtlCol="0" anchor="t"/>
          <a:lstStyle/>
          <a:p>
            <a:pPr marL="0" indent="0" algn="ctr">
              <a:lnSpc>
                <a:spcPts val="2650"/>
              </a:lnSpc>
              <a:buNone/>
            </a:pPr>
            <a:r>
              <a:rPr lang="en-US" sz="1650" dirty="0">
                <a:solidFill>
                  <a:srgbClr val="C2C4B5"/>
                </a:solidFill>
                <a:latin typeface="Bitter" pitchFamily="34" charset="0"/>
                <a:ea typeface="Bitter" pitchFamily="34" charset="-122"/>
                <a:cs typeface="Bitter" pitchFamily="34" charset="-120"/>
              </a:rPr>
              <a:t>System recognizes an open palm, ready to increase volume.</a:t>
            </a:r>
            <a:endParaRPr lang="en-US" sz="1650" dirty="0"/>
          </a:p>
        </p:txBody>
      </p:sp>
      <p:sp>
        <p:nvSpPr>
          <p:cNvPr id="10" name="Shape 7"/>
          <p:cNvSpPr/>
          <p:nvPr/>
        </p:nvSpPr>
        <p:spPr>
          <a:xfrm>
            <a:off x="5341263" y="3282196"/>
            <a:ext cx="3947755" cy="3233499"/>
          </a:xfrm>
          <a:prstGeom prst="roundRect">
            <a:avLst>
              <a:gd name="adj" fmla="val 4525"/>
            </a:avLst>
          </a:prstGeom>
          <a:solidFill>
            <a:srgbClr val="1C1D1F"/>
          </a:solidFill>
          <a:ln w="30480">
            <a:solidFill>
              <a:srgbClr val="545557"/>
            </a:solidFill>
            <a:prstDash val="solid"/>
          </a:ln>
        </p:spPr>
        <p:txBody>
          <a:bodyPr/>
          <a:lstStyle/>
          <a:p>
            <a:endParaRPr lang="en-IN"/>
          </a:p>
        </p:txBody>
      </p:sp>
      <p:sp>
        <p:nvSpPr>
          <p:cNvPr id="11" name="Shape 8"/>
          <p:cNvSpPr/>
          <p:nvPr/>
        </p:nvSpPr>
        <p:spPr>
          <a:xfrm>
            <a:off x="5310783" y="3282196"/>
            <a:ext cx="121920" cy="3233499"/>
          </a:xfrm>
          <a:prstGeom prst="roundRect">
            <a:avLst>
              <a:gd name="adj" fmla="val 26253"/>
            </a:avLst>
          </a:prstGeom>
          <a:solidFill>
            <a:srgbClr val="9FA582"/>
          </a:solidFill>
          <a:ln/>
        </p:spPr>
        <p:txBody>
          <a:bodyPr/>
          <a:lstStyle/>
          <a:p>
            <a:endParaRPr lang="en-IN"/>
          </a:p>
        </p:txBody>
      </p:sp>
      <p:pic>
        <p:nvPicPr>
          <p:cNvPr id="12" name="Image 1" descr="preencoded.png"/>
          <p:cNvPicPr>
            <a:picLocks noChangeAspect="1"/>
          </p:cNvPicPr>
          <p:nvPr/>
        </p:nvPicPr>
        <p:blipFill>
          <a:blip r:embed="rId4"/>
          <a:stretch>
            <a:fillRect/>
          </a:stretch>
        </p:blipFill>
        <p:spPr>
          <a:xfrm>
            <a:off x="5676543" y="3526036"/>
            <a:ext cx="3368635" cy="1309449"/>
          </a:xfrm>
          <a:prstGeom prst="rect">
            <a:avLst/>
          </a:prstGeom>
        </p:spPr>
      </p:pic>
      <p:sp>
        <p:nvSpPr>
          <p:cNvPr id="13" name="Text 9"/>
          <p:cNvSpPr/>
          <p:nvPr/>
        </p:nvSpPr>
        <p:spPr>
          <a:xfrm>
            <a:off x="5994202" y="5075515"/>
            <a:ext cx="2733199" cy="333375"/>
          </a:xfrm>
          <a:prstGeom prst="rect">
            <a:avLst/>
          </a:prstGeom>
          <a:noFill/>
          <a:ln/>
        </p:spPr>
        <p:txBody>
          <a:bodyPr wrap="none" lIns="0" tIns="0" rIns="0" bIns="0" rtlCol="0" anchor="t"/>
          <a:lstStyle/>
          <a:p>
            <a:pPr marL="0" indent="0" algn="ctr">
              <a:lnSpc>
                <a:spcPts val="2600"/>
              </a:lnSpc>
              <a:buNone/>
            </a:pPr>
            <a:r>
              <a:rPr lang="en-US" sz="2100" b="1" dirty="0">
                <a:solidFill>
                  <a:srgbClr val="C2C4B5"/>
                </a:solidFill>
                <a:latin typeface="Outfit Bold" pitchFamily="34" charset="0"/>
                <a:ea typeface="Outfit Bold" pitchFamily="34" charset="-122"/>
                <a:cs typeface="Outfit Bold" pitchFamily="34" charset="-120"/>
              </a:rPr>
              <a:t>Closed Hand Detected</a:t>
            </a:r>
            <a:endParaRPr lang="en-US" sz="2100" dirty="0"/>
          </a:p>
        </p:txBody>
      </p:sp>
      <p:sp>
        <p:nvSpPr>
          <p:cNvPr id="14" name="Text 10"/>
          <p:cNvSpPr/>
          <p:nvPr/>
        </p:nvSpPr>
        <p:spPr>
          <a:xfrm>
            <a:off x="5676543" y="5536883"/>
            <a:ext cx="3368635" cy="682704"/>
          </a:xfrm>
          <a:prstGeom prst="rect">
            <a:avLst/>
          </a:prstGeom>
          <a:noFill/>
          <a:ln/>
        </p:spPr>
        <p:txBody>
          <a:bodyPr wrap="square" lIns="0" tIns="0" rIns="0" bIns="0" rtlCol="0" anchor="t"/>
          <a:lstStyle/>
          <a:p>
            <a:pPr marL="0" indent="0" algn="ctr">
              <a:lnSpc>
                <a:spcPts val="2650"/>
              </a:lnSpc>
              <a:buNone/>
            </a:pPr>
            <a:r>
              <a:rPr lang="en-US" sz="1650" dirty="0">
                <a:solidFill>
                  <a:srgbClr val="C2C4B5"/>
                </a:solidFill>
                <a:latin typeface="Bitter" pitchFamily="34" charset="0"/>
                <a:ea typeface="Bitter" pitchFamily="34" charset="-122"/>
                <a:cs typeface="Bitter" pitchFamily="34" charset="-120"/>
              </a:rPr>
              <a:t>System detects a closed fist for mute or volume reduction.</a:t>
            </a:r>
            <a:endParaRPr lang="en-US" sz="1650" dirty="0"/>
          </a:p>
        </p:txBody>
      </p:sp>
      <p:sp>
        <p:nvSpPr>
          <p:cNvPr id="15" name="Shape 11"/>
          <p:cNvSpPr/>
          <p:nvPr/>
        </p:nvSpPr>
        <p:spPr>
          <a:xfrm>
            <a:off x="9502378" y="3282196"/>
            <a:ext cx="3947755" cy="3233499"/>
          </a:xfrm>
          <a:prstGeom prst="roundRect">
            <a:avLst>
              <a:gd name="adj" fmla="val 4525"/>
            </a:avLst>
          </a:prstGeom>
          <a:solidFill>
            <a:srgbClr val="1C1D1F"/>
          </a:solidFill>
          <a:ln w="30480">
            <a:solidFill>
              <a:srgbClr val="545557"/>
            </a:solidFill>
            <a:prstDash val="solid"/>
          </a:ln>
        </p:spPr>
        <p:txBody>
          <a:bodyPr/>
          <a:lstStyle/>
          <a:p>
            <a:endParaRPr lang="en-IN"/>
          </a:p>
        </p:txBody>
      </p:sp>
      <p:sp>
        <p:nvSpPr>
          <p:cNvPr id="16" name="Shape 12"/>
          <p:cNvSpPr/>
          <p:nvPr/>
        </p:nvSpPr>
        <p:spPr>
          <a:xfrm>
            <a:off x="9471898" y="3282196"/>
            <a:ext cx="121920" cy="3233499"/>
          </a:xfrm>
          <a:prstGeom prst="roundRect">
            <a:avLst>
              <a:gd name="adj" fmla="val 26253"/>
            </a:avLst>
          </a:prstGeom>
          <a:solidFill>
            <a:srgbClr val="9FA582"/>
          </a:solidFill>
          <a:ln/>
        </p:spPr>
        <p:txBody>
          <a:bodyPr/>
          <a:lstStyle/>
          <a:p>
            <a:endParaRPr lang="en-IN"/>
          </a:p>
        </p:txBody>
      </p:sp>
      <p:pic>
        <p:nvPicPr>
          <p:cNvPr id="17" name="Image 2" descr="preencoded.png"/>
          <p:cNvPicPr>
            <a:picLocks noChangeAspect="1"/>
          </p:cNvPicPr>
          <p:nvPr/>
        </p:nvPicPr>
        <p:blipFill>
          <a:blip r:embed="rId5"/>
          <a:stretch>
            <a:fillRect/>
          </a:stretch>
        </p:blipFill>
        <p:spPr>
          <a:xfrm>
            <a:off x="9837658" y="3526036"/>
            <a:ext cx="3368635" cy="1344097"/>
          </a:xfrm>
          <a:prstGeom prst="rect">
            <a:avLst/>
          </a:prstGeom>
        </p:spPr>
      </p:pic>
      <p:sp>
        <p:nvSpPr>
          <p:cNvPr id="18" name="Text 13"/>
          <p:cNvSpPr/>
          <p:nvPr/>
        </p:nvSpPr>
        <p:spPr>
          <a:xfrm>
            <a:off x="10075307" y="5110163"/>
            <a:ext cx="2893219" cy="333375"/>
          </a:xfrm>
          <a:prstGeom prst="rect">
            <a:avLst/>
          </a:prstGeom>
          <a:noFill/>
          <a:ln/>
        </p:spPr>
        <p:txBody>
          <a:bodyPr wrap="none" lIns="0" tIns="0" rIns="0" bIns="0" rtlCol="0" anchor="t"/>
          <a:lstStyle/>
          <a:p>
            <a:pPr marL="0" indent="0" algn="ctr">
              <a:lnSpc>
                <a:spcPts val="2600"/>
              </a:lnSpc>
              <a:buNone/>
            </a:pPr>
            <a:r>
              <a:rPr lang="en-US" sz="2100" b="1" dirty="0">
                <a:solidFill>
                  <a:srgbClr val="C2C4B5"/>
                </a:solidFill>
                <a:latin typeface="Outfit Bold" pitchFamily="34" charset="0"/>
                <a:ea typeface="Outfit Bold" pitchFamily="34" charset="-122"/>
                <a:cs typeface="Outfit Bold" pitchFamily="34" charset="-120"/>
              </a:rPr>
              <a:t>Pinch Gesture Detected</a:t>
            </a:r>
            <a:endParaRPr lang="en-US" sz="2100" dirty="0"/>
          </a:p>
        </p:txBody>
      </p:sp>
      <p:sp>
        <p:nvSpPr>
          <p:cNvPr id="19" name="Text 14"/>
          <p:cNvSpPr/>
          <p:nvPr/>
        </p:nvSpPr>
        <p:spPr>
          <a:xfrm>
            <a:off x="9837658" y="5571530"/>
            <a:ext cx="3368635" cy="682704"/>
          </a:xfrm>
          <a:prstGeom prst="rect">
            <a:avLst/>
          </a:prstGeom>
          <a:noFill/>
          <a:ln/>
        </p:spPr>
        <p:txBody>
          <a:bodyPr wrap="square" lIns="0" tIns="0" rIns="0" bIns="0" rtlCol="0" anchor="t"/>
          <a:lstStyle/>
          <a:p>
            <a:pPr marL="0" indent="0" algn="ctr">
              <a:lnSpc>
                <a:spcPts val="2650"/>
              </a:lnSpc>
              <a:buNone/>
            </a:pPr>
            <a:r>
              <a:rPr lang="en-US" sz="1650" dirty="0">
                <a:solidFill>
                  <a:srgbClr val="C2C4B5"/>
                </a:solidFill>
                <a:latin typeface="Bitter" pitchFamily="34" charset="0"/>
                <a:ea typeface="Bitter" pitchFamily="34" charset="-122"/>
                <a:cs typeface="Bitter" pitchFamily="34" charset="-120"/>
              </a:rPr>
              <a:t>System identifies a pinch for precise volume adjustment.</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433507" y="243840"/>
            <a:ext cx="14052514" cy="7877476"/>
          </a:xfrm>
          <a:prstGeom prst="roundRect">
            <a:avLst>
              <a:gd name="adj" fmla="val 413"/>
            </a:avLst>
          </a:prstGeom>
          <a:solidFill>
            <a:srgbClr val="1C1D1F"/>
          </a:solidFill>
          <a:ln/>
        </p:spPr>
        <p:txBody>
          <a:bodyPr/>
          <a:lstStyle/>
          <a:p>
            <a:endParaRPr lang="en-IN"/>
          </a:p>
        </p:txBody>
      </p:sp>
      <p:sp>
        <p:nvSpPr>
          <p:cNvPr id="3" name="Text 1"/>
          <p:cNvSpPr/>
          <p:nvPr/>
        </p:nvSpPr>
        <p:spPr>
          <a:xfrm>
            <a:off x="1180267" y="1093827"/>
            <a:ext cx="7936468" cy="666869"/>
          </a:xfrm>
          <a:prstGeom prst="rect">
            <a:avLst/>
          </a:prstGeom>
          <a:noFill/>
          <a:ln/>
        </p:spPr>
        <p:txBody>
          <a:bodyPr wrap="none" lIns="0" tIns="0" rIns="0" bIns="0" rtlCol="0" anchor="t"/>
          <a:lstStyle/>
          <a:p>
            <a:pPr marL="0" indent="0" algn="l">
              <a:lnSpc>
                <a:spcPts val="5250"/>
              </a:lnSpc>
              <a:buNone/>
            </a:pPr>
            <a:r>
              <a:rPr lang="en-US" sz="4200" b="1" dirty="0">
                <a:solidFill>
                  <a:srgbClr val="E1E5CD"/>
                </a:solidFill>
                <a:latin typeface="Outfit Bold" pitchFamily="34" charset="0"/>
                <a:ea typeface="Outfit Bold" pitchFamily="34" charset="-122"/>
                <a:cs typeface="Outfit Bold" pitchFamily="34" charset="-120"/>
              </a:rPr>
              <a:t>System Architecture &amp; Workflow</a:t>
            </a:r>
            <a:endParaRPr lang="en-US" sz="4200" dirty="0"/>
          </a:p>
        </p:txBody>
      </p:sp>
      <p:sp>
        <p:nvSpPr>
          <p:cNvPr id="4" name="Text 2"/>
          <p:cNvSpPr/>
          <p:nvPr/>
        </p:nvSpPr>
        <p:spPr>
          <a:xfrm>
            <a:off x="1180267" y="2187416"/>
            <a:ext cx="12269867" cy="341352"/>
          </a:xfrm>
          <a:prstGeom prst="rect">
            <a:avLst/>
          </a:prstGeom>
          <a:noFill/>
          <a:ln/>
        </p:spPr>
        <p:txBody>
          <a:bodyPr wrap="none" lIns="0" tIns="0" rIns="0" bIns="0" rtlCol="0" anchor="t"/>
          <a:lstStyle/>
          <a:p>
            <a:pPr marL="0" indent="0" algn="l">
              <a:lnSpc>
                <a:spcPts val="2650"/>
              </a:lnSpc>
              <a:buNone/>
            </a:pPr>
            <a:r>
              <a:rPr lang="en-US" sz="1650" dirty="0">
                <a:solidFill>
                  <a:srgbClr val="C2C4B5"/>
                </a:solidFill>
                <a:latin typeface="Bitter" pitchFamily="34" charset="0"/>
                <a:ea typeface="Bitter" pitchFamily="34" charset="-122"/>
                <a:cs typeface="Bitter" pitchFamily="34" charset="-120"/>
              </a:rPr>
              <a:t> Webcam Capture → MediaPipe Hand Detector → Gesture Analysis → Volume Control Logic → UI/Feedback Display</a:t>
            </a:r>
            <a:endParaRPr lang="en-US" sz="1650" dirty="0"/>
          </a:p>
        </p:txBody>
      </p:sp>
      <p:pic>
        <p:nvPicPr>
          <p:cNvPr id="5" name="Image 0" descr="preencoded.png"/>
          <p:cNvPicPr>
            <a:picLocks noChangeAspect="1"/>
          </p:cNvPicPr>
          <p:nvPr/>
        </p:nvPicPr>
        <p:blipFill>
          <a:blip r:embed="rId3"/>
          <a:stretch>
            <a:fillRect/>
          </a:stretch>
        </p:blipFill>
        <p:spPr>
          <a:xfrm>
            <a:off x="2544366" y="2768798"/>
            <a:ext cx="9541669" cy="4366855"/>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7004" y="3859085"/>
            <a:ext cx="613478" cy="613478"/>
          </a:xfrm>
          <a:prstGeom prst="rect">
            <a:avLst/>
          </a:prstGeom>
        </p:spPr>
      </p:pic>
      <p:sp>
        <p:nvSpPr>
          <p:cNvPr id="7" name="Text 3"/>
          <p:cNvSpPr/>
          <p:nvPr/>
        </p:nvSpPr>
        <p:spPr>
          <a:xfrm>
            <a:off x="9850434" y="5926122"/>
            <a:ext cx="1791356" cy="690163"/>
          </a:xfrm>
          <a:prstGeom prst="rect">
            <a:avLst/>
          </a:prstGeom>
          <a:noFill/>
          <a:ln/>
        </p:spPr>
        <p:txBody>
          <a:bodyPr wrap="square" lIns="0" tIns="0" rIns="0" bIns="0" rtlCol="0" anchor="t"/>
          <a:lstStyle/>
          <a:p>
            <a:pPr marL="0" indent="0" algn="ctr">
              <a:lnSpc>
                <a:spcPts val="1650"/>
              </a:lnSpc>
              <a:buNone/>
            </a:pPr>
            <a:r>
              <a:rPr lang="en-US" sz="1350" b="1" dirty="0">
                <a:solidFill>
                  <a:srgbClr val="C2C4B5"/>
                </a:solidFill>
                <a:latin typeface="Outfit Bold" pitchFamily="34" charset="0"/>
                <a:ea typeface="Outfit Bold" pitchFamily="34" charset="-122"/>
                <a:cs typeface="Outfit Bold" pitchFamily="34" charset="-120"/>
              </a:rPr>
              <a:t>Volume Control</a:t>
            </a:r>
            <a:endParaRPr lang="en-US" sz="135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51101" y="3860236"/>
            <a:ext cx="613478" cy="613478"/>
          </a:xfrm>
          <a:prstGeom prst="rect">
            <a:avLst/>
          </a:prstGeom>
        </p:spPr>
      </p:pic>
      <p:sp>
        <p:nvSpPr>
          <p:cNvPr id="9" name="Text 4"/>
          <p:cNvSpPr/>
          <p:nvPr/>
        </p:nvSpPr>
        <p:spPr>
          <a:xfrm>
            <a:off x="7592836" y="5926122"/>
            <a:ext cx="1791355" cy="690163"/>
          </a:xfrm>
          <a:prstGeom prst="rect">
            <a:avLst/>
          </a:prstGeom>
          <a:noFill/>
          <a:ln/>
        </p:spPr>
        <p:txBody>
          <a:bodyPr wrap="square" lIns="0" tIns="0" rIns="0" bIns="0" rtlCol="0" anchor="t"/>
          <a:lstStyle/>
          <a:p>
            <a:pPr marL="0" indent="0" algn="ctr">
              <a:lnSpc>
                <a:spcPts val="1650"/>
              </a:lnSpc>
              <a:buNone/>
            </a:pPr>
            <a:r>
              <a:rPr lang="en-US" sz="1350" b="1" dirty="0">
                <a:solidFill>
                  <a:srgbClr val="C2C4B5"/>
                </a:solidFill>
                <a:latin typeface="Outfit Bold" pitchFamily="34" charset="0"/>
                <a:ea typeface="Outfit Bold" pitchFamily="34" charset="-122"/>
                <a:cs typeface="Outfit Bold" pitchFamily="34" charset="-120"/>
              </a:rPr>
              <a:t>Gesture Analysis</a:t>
            </a:r>
            <a:endParaRPr lang="en-US" sz="13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05772" y="3860236"/>
            <a:ext cx="613478" cy="613478"/>
          </a:xfrm>
          <a:prstGeom prst="rect">
            <a:avLst/>
          </a:prstGeom>
        </p:spPr>
      </p:pic>
      <p:sp>
        <p:nvSpPr>
          <p:cNvPr id="11" name="Text 5"/>
          <p:cNvSpPr/>
          <p:nvPr/>
        </p:nvSpPr>
        <p:spPr>
          <a:xfrm>
            <a:off x="5347507" y="5926122"/>
            <a:ext cx="1791355" cy="690163"/>
          </a:xfrm>
          <a:prstGeom prst="rect">
            <a:avLst/>
          </a:prstGeom>
          <a:noFill/>
          <a:ln/>
        </p:spPr>
        <p:txBody>
          <a:bodyPr wrap="square" lIns="0" tIns="0" rIns="0" bIns="0" rtlCol="0" anchor="t"/>
          <a:lstStyle/>
          <a:p>
            <a:pPr marL="0" indent="0" algn="ctr">
              <a:lnSpc>
                <a:spcPts val="1650"/>
              </a:lnSpc>
              <a:buNone/>
            </a:pPr>
            <a:r>
              <a:rPr lang="en-US" sz="1350" b="1" dirty="0">
                <a:solidFill>
                  <a:srgbClr val="C2C4B5"/>
                </a:solidFill>
                <a:latin typeface="Outfit Bold" pitchFamily="34" charset="0"/>
                <a:ea typeface="Outfit Bold" pitchFamily="34" charset="-122"/>
                <a:cs typeface="Outfit Bold" pitchFamily="34" charset="-120"/>
              </a:rPr>
              <a:t>Hand Detection</a:t>
            </a:r>
            <a:endParaRPr lang="en-US" sz="1350" dirty="0"/>
          </a:p>
        </p:txBody>
      </p:sp>
      <p:pic>
        <p:nvPicPr>
          <p:cNvPr id="12"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48173" y="3860236"/>
            <a:ext cx="613478" cy="613478"/>
          </a:xfrm>
          <a:prstGeom prst="rect">
            <a:avLst/>
          </a:prstGeom>
        </p:spPr>
      </p:pic>
      <p:sp>
        <p:nvSpPr>
          <p:cNvPr id="13" name="Text 6"/>
          <p:cNvSpPr/>
          <p:nvPr/>
        </p:nvSpPr>
        <p:spPr>
          <a:xfrm>
            <a:off x="3053099" y="5926122"/>
            <a:ext cx="1791356" cy="690163"/>
          </a:xfrm>
          <a:prstGeom prst="rect">
            <a:avLst/>
          </a:prstGeom>
          <a:noFill/>
          <a:ln/>
        </p:spPr>
        <p:txBody>
          <a:bodyPr wrap="square" lIns="0" tIns="0" rIns="0" bIns="0" rtlCol="0" anchor="t"/>
          <a:lstStyle/>
          <a:p>
            <a:pPr marL="0" indent="0" algn="ctr">
              <a:lnSpc>
                <a:spcPts val="1650"/>
              </a:lnSpc>
              <a:buNone/>
            </a:pPr>
            <a:r>
              <a:rPr lang="en-US" sz="1350" b="1" dirty="0">
                <a:solidFill>
                  <a:srgbClr val="C2C4B5"/>
                </a:solidFill>
                <a:latin typeface="Outfit Bold" pitchFamily="34" charset="0"/>
                <a:ea typeface="Outfit Bold" pitchFamily="34" charset="-122"/>
                <a:cs typeface="Outfit Bold" pitchFamily="34" charset="-120"/>
              </a:rPr>
              <a:t>Webcam Capture</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433507" y="243839"/>
            <a:ext cx="14088609" cy="7841381"/>
          </a:xfrm>
          <a:prstGeom prst="roundRect">
            <a:avLst>
              <a:gd name="adj" fmla="val 393"/>
            </a:avLst>
          </a:prstGeom>
          <a:solidFill>
            <a:srgbClr val="1C1D1F"/>
          </a:solidFill>
          <a:ln/>
        </p:spPr>
        <p:txBody>
          <a:bodyPr/>
          <a:lstStyle/>
          <a:p>
            <a:endParaRPr lang="en-IN"/>
          </a:p>
        </p:txBody>
      </p:sp>
      <p:sp>
        <p:nvSpPr>
          <p:cNvPr id="3" name="Text 1"/>
          <p:cNvSpPr/>
          <p:nvPr/>
        </p:nvSpPr>
        <p:spPr>
          <a:xfrm>
            <a:off x="1180267" y="986909"/>
            <a:ext cx="5067895" cy="633532"/>
          </a:xfrm>
          <a:prstGeom prst="rect">
            <a:avLst/>
          </a:prstGeom>
          <a:noFill/>
          <a:ln/>
        </p:spPr>
        <p:txBody>
          <a:bodyPr wrap="none" lIns="0" tIns="0" rIns="0" bIns="0" rtlCol="0" anchor="t"/>
          <a:lstStyle/>
          <a:p>
            <a:pPr marL="0" indent="0" algn="l">
              <a:lnSpc>
                <a:spcPts val="4950"/>
              </a:lnSpc>
              <a:buNone/>
            </a:pPr>
            <a:r>
              <a:rPr lang="en-US" sz="3950" b="1" dirty="0">
                <a:solidFill>
                  <a:srgbClr val="E1E5CD"/>
                </a:solidFill>
                <a:latin typeface="Outfit Bold" pitchFamily="34" charset="0"/>
                <a:ea typeface="Outfit Bold" pitchFamily="34" charset="-122"/>
                <a:cs typeface="Outfit Bold" pitchFamily="34" charset="-120"/>
              </a:rPr>
              <a:t>Challenges Faced</a:t>
            </a:r>
            <a:endParaRPr lang="en-US" sz="3950" dirty="0"/>
          </a:p>
        </p:txBody>
      </p:sp>
      <p:sp>
        <p:nvSpPr>
          <p:cNvPr id="4" name="Shape 2"/>
          <p:cNvSpPr/>
          <p:nvPr/>
        </p:nvSpPr>
        <p:spPr>
          <a:xfrm>
            <a:off x="1180267" y="2025848"/>
            <a:ext cx="3954780" cy="2827615"/>
          </a:xfrm>
          <a:prstGeom prst="roundRect">
            <a:avLst>
              <a:gd name="adj" fmla="val 3881"/>
            </a:avLst>
          </a:prstGeom>
          <a:solidFill>
            <a:srgbClr val="1C1D1F"/>
          </a:solidFill>
          <a:ln w="22860">
            <a:solidFill>
              <a:srgbClr val="545557"/>
            </a:solidFill>
            <a:prstDash val="solid"/>
          </a:ln>
        </p:spPr>
        <p:txBody>
          <a:bodyPr/>
          <a:lstStyle/>
          <a:p>
            <a:endParaRPr lang="en-IN"/>
          </a:p>
        </p:txBody>
      </p:sp>
      <p:sp>
        <p:nvSpPr>
          <p:cNvPr id="5" name="Shape 3"/>
          <p:cNvSpPr/>
          <p:nvPr/>
        </p:nvSpPr>
        <p:spPr>
          <a:xfrm>
            <a:off x="1157407" y="2025848"/>
            <a:ext cx="91440" cy="2827615"/>
          </a:xfrm>
          <a:prstGeom prst="roundRect">
            <a:avLst>
              <a:gd name="adj" fmla="val 33254"/>
            </a:avLst>
          </a:prstGeom>
          <a:solidFill>
            <a:srgbClr val="9FA582"/>
          </a:solidFill>
          <a:ln/>
        </p:spPr>
        <p:txBody>
          <a:bodyPr/>
          <a:lstStyle/>
          <a:p>
            <a:endParaRPr lang="en-IN"/>
          </a:p>
        </p:txBody>
      </p:sp>
      <p:sp>
        <p:nvSpPr>
          <p:cNvPr id="6" name="Text 4"/>
          <p:cNvSpPr/>
          <p:nvPr/>
        </p:nvSpPr>
        <p:spPr>
          <a:xfrm>
            <a:off x="1474351" y="2251353"/>
            <a:ext cx="3435191" cy="633413"/>
          </a:xfrm>
          <a:prstGeom prst="rect">
            <a:avLst/>
          </a:prstGeom>
          <a:noFill/>
          <a:ln/>
        </p:spPr>
        <p:txBody>
          <a:bodyPr wrap="square" lIns="0" tIns="0" rIns="0" bIns="0" rtlCol="0" anchor="t"/>
          <a:lstStyle/>
          <a:p>
            <a:pPr marL="0" indent="0" algn="ctr">
              <a:lnSpc>
                <a:spcPts val="2450"/>
              </a:lnSpc>
              <a:buNone/>
            </a:pPr>
            <a:r>
              <a:rPr lang="en-US" sz="1950" b="1" dirty="0">
                <a:solidFill>
                  <a:srgbClr val="C2C4B5"/>
                </a:solidFill>
                <a:latin typeface="Outfit Bold" pitchFamily="34" charset="0"/>
                <a:ea typeface="Outfit Bold" pitchFamily="34" charset="-122"/>
                <a:cs typeface="Outfit Bold" pitchFamily="34" charset="-120"/>
              </a:rPr>
              <a:t>Implementation of the UI Interface</a:t>
            </a:r>
            <a:endParaRPr lang="en-US" sz="1950" dirty="0"/>
          </a:p>
        </p:txBody>
      </p:sp>
      <p:sp>
        <p:nvSpPr>
          <p:cNvPr id="7" name="Text 5"/>
          <p:cNvSpPr/>
          <p:nvPr/>
        </p:nvSpPr>
        <p:spPr>
          <a:xfrm>
            <a:off x="1474351" y="3006328"/>
            <a:ext cx="3435191" cy="1621631"/>
          </a:xfrm>
          <a:prstGeom prst="rect">
            <a:avLst/>
          </a:prstGeom>
          <a:noFill/>
          <a:ln/>
        </p:spPr>
        <p:txBody>
          <a:bodyPr wrap="square" lIns="0" tIns="0" rIns="0" bIns="0" rtlCol="0" anchor="t"/>
          <a:lstStyle/>
          <a:p>
            <a:pPr marL="0" indent="0" algn="ctr">
              <a:lnSpc>
                <a:spcPts val="2550"/>
              </a:lnSpc>
              <a:buNone/>
            </a:pPr>
            <a:r>
              <a:rPr lang="en-US" sz="1550" dirty="0">
                <a:solidFill>
                  <a:srgbClr val="C2C4B5"/>
                </a:solidFill>
                <a:latin typeface="Bitter" pitchFamily="34" charset="0"/>
                <a:ea typeface="Bitter" pitchFamily="34" charset="-122"/>
                <a:cs typeface="Bitter" pitchFamily="34" charset="-120"/>
              </a:rPr>
              <a:t>Designing and integrating a real-time, responsive Streamlit interface that updates live video, gesture data, and volume levels without lag was challenging.</a:t>
            </a:r>
            <a:endParaRPr lang="en-US" sz="1550" dirty="0"/>
          </a:p>
        </p:txBody>
      </p:sp>
      <p:sp>
        <p:nvSpPr>
          <p:cNvPr id="8" name="Shape 6"/>
          <p:cNvSpPr/>
          <p:nvPr/>
        </p:nvSpPr>
        <p:spPr>
          <a:xfrm>
            <a:off x="5337691" y="2025848"/>
            <a:ext cx="3954899" cy="2827615"/>
          </a:xfrm>
          <a:prstGeom prst="roundRect">
            <a:avLst>
              <a:gd name="adj" fmla="val 3881"/>
            </a:avLst>
          </a:prstGeom>
          <a:solidFill>
            <a:srgbClr val="1C1D1F"/>
          </a:solidFill>
          <a:ln w="22860">
            <a:solidFill>
              <a:srgbClr val="545557"/>
            </a:solidFill>
            <a:prstDash val="solid"/>
          </a:ln>
        </p:spPr>
        <p:txBody>
          <a:bodyPr/>
          <a:lstStyle/>
          <a:p>
            <a:endParaRPr lang="en-IN"/>
          </a:p>
        </p:txBody>
      </p:sp>
      <p:sp>
        <p:nvSpPr>
          <p:cNvPr id="9" name="Shape 7"/>
          <p:cNvSpPr/>
          <p:nvPr/>
        </p:nvSpPr>
        <p:spPr>
          <a:xfrm>
            <a:off x="5314831" y="2025848"/>
            <a:ext cx="91440" cy="2827615"/>
          </a:xfrm>
          <a:prstGeom prst="roundRect">
            <a:avLst>
              <a:gd name="adj" fmla="val 33254"/>
            </a:avLst>
          </a:prstGeom>
          <a:solidFill>
            <a:srgbClr val="9FA582"/>
          </a:solidFill>
          <a:ln/>
        </p:spPr>
        <p:txBody>
          <a:bodyPr/>
          <a:lstStyle/>
          <a:p>
            <a:endParaRPr lang="en-IN"/>
          </a:p>
        </p:txBody>
      </p:sp>
      <p:sp>
        <p:nvSpPr>
          <p:cNvPr id="10" name="Text 8"/>
          <p:cNvSpPr/>
          <p:nvPr/>
        </p:nvSpPr>
        <p:spPr>
          <a:xfrm>
            <a:off x="5631775" y="2251353"/>
            <a:ext cx="3435310" cy="633413"/>
          </a:xfrm>
          <a:prstGeom prst="rect">
            <a:avLst/>
          </a:prstGeom>
          <a:noFill/>
          <a:ln/>
        </p:spPr>
        <p:txBody>
          <a:bodyPr wrap="square" lIns="0" tIns="0" rIns="0" bIns="0" rtlCol="0" anchor="t"/>
          <a:lstStyle/>
          <a:p>
            <a:pPr marL="0" indent="0" algn="ctr">
              <a:lnSpc>
                <a:spcPts val="2450"/>
              </a:lnSpc>
              <a:buNone/>
            </a:pPr>
            <a:r>
              <a:rPr lang="en-US" sz="1950" b="1" dirty="0">
                <a:solidFill>
                  <a:srgbClr val="C2C4B5"/>
                </a:solidFill>
                <a:latin typeface="Outfit Bold" pitchFamily="34" charset="0"/>
                <a:ea typeface="Outfit Bold" pitchFamily="34" charset="-122"/>
                <a:cs typeface="Outfit Bold" pitchFamily="34" charset="-120"/>
              </a:rPr>
              <a:t>Lighting and Background Variations</a:t>
            </a:r>
            <a:endParaRPr lang="en-US" sz="1950" dirty="0"/>
          </a:p>
        </p:txBody>
      </p:sp>
      <p:sp>
        <p:nvSpPr>
          <p:cNvPr id="11" name="Text 9"/>
          <p:cNvSpPr/>
          <p:nvPr/>
        </p:nvSpPr>
        <p:spPr>
          <a:xfrm>
            <a:off x="5631775" y="3006328"/>
            <a:ext cx="3435310" cy="1297305"/>
          </a:xfrm>
          <a:prstGeom prst="rect">
            <a:avLst/>
          </a:prstGeom>
          <a:noFill/>
          <a:ln/>
        </p:spPr>
        <p:txBody>
          <a:bodyPr wrap="square" lIns="0" tIns="0" rIns="0" bIns="0" rtlCol="0" anchor="t"/>
          <a:lstStyle/>
          <a:p>
            <a:pPr marL="0" indent="0" algn="ctr">
              <a:lnSpc>
                <a:spcPts val="2550"/>
              </a:lnSpc>
              <a:buNone/>
            </a:pPr>
            <a:r>
              <a:rPr lang="en-US" sz="1550" dirty="0">
                <a:solidFill>
                  <a:srgbClr val="C2C4B5"/>
                </a:solidFill>
                <a:latin typeface="Bitter" pitchFamily="34" charset="0"/>
                <a:ea typeface="Bitter" pitchFamily="34" charset="-122"/>
                <a:cs typeface="Bitter" pitchFamily="34" charset="-120"/>
              </a:rPr>
              <a:t>Hand detection accuracy dropped under poor lighting or complex backgrounds, requiring careful tuning of detection parameters.</a:t>
            </a:r>
            <a:endParaRPr lang="en-US" sz="1550" dirty="0"/>
          </a:p>
        </p:txBody>
      </p:sp>
      <p:sp>
        <p:nvSpPr>
          <p:cNvPr id="12" name="Shape 10"/>
          <p:cNvSpPr/>
          <p:nvPr/>
        </p:nvSpPr>
        <p:spPr>
          <a:xfrm>
            <a:off x="9495234" y="2025848"/>
            <a:ext cx="3954899" cy="2827615"/>
          </a:xfrm>
          <a:prstGeom prst="roundRect">
            <a:avLst>
              <a:gd name="adj" fmla="val 3881"/>
            </a:avLst>
          </a:prstGeom>
          <a:solidFill>
            <a:srgbClr val="1C1D1F"/>
          </a:solidFill>
          <a:ln w="22860">
            <a:solidFill>
              <a:srgbClr val="545557"/>
            </a:solidFill>
            <a:prstDash val="solid"/>
          </a:ln>
        </p:spPr>
        <p:txBody>
          <a:bodyPr/>
          <a:lstStyle/>
          <a:p>
            <a:endParaRPr lang="en-IN"/>
          </a:p>
        </p:txBody>
      </p:sp>
      <p:sp>
        <p:nvSpPr>
          <p:cNvPr id="13" name="Shape 11"/>
          <p:cNvSpPr/>
          <p:nvPr/>
        </p:nvSpPr>
        <p:spPr>
          <a:xfrm>
            <a:off x="9472374" y="2025848"/>
            <a:ext cx="91440" cy="2827615"/>
          </a:xfrm>
          <a:prstGeom prst="roundRect">
            <a:avLst>
              <a:gd name="adj" fmla="val 33254"/>
            </a:avLst>
          </a:prstGeom>
          <a:solidFill>
            <a:srgbClr val="9FA582"/>
          </a:solidFill>
          <a:ln/>
        </p:spPr>
        <p:txBody>
          <a:bodyPr/>
          <a:lstStyle/>
          <a:p>
            <a:endParaRPr lang="en-IN"/>
          </a:p>
        </p:txBody>
      </p:sp>
      <p:sp>
        <p:nvSpPr>
          <p:cNvPr id="14" name="Text 12"/>
          <p:cNvSpPr/>
          <p:nvPr/>
        </p:nvSpPr>
        <p:spPr>
          <a:xfrm>
            <a:off x="10239970" y="2251353"/>
            <a:ext cx="2533888" cy="316706"/>
          </a:xfrm>
          <a:prstGeom prst="rect">
            <a:avLst/>
          </a:prstGeom>
          <a:noFill/>
          <a:ln/>
        </p:spPr>
        <p:txBody>
          <a:bodyPr wrap="none" lIns="0" tIns="0" rIns="0" bIns="0" rtlCol="0" anchor="t"/>
          <a:lstStyle/>
          <a:p>
            <a:pPr marL="0" indent="0" algn="ctr">
              <a:lnSpc>
                <a:spcPts val="2450"/>
              </a:lnSpc>
              <a:buNone/>
            </a:pPr>
            <a:r>
              <a:rPr lang="en-US" sz="1950" b="1" dirty="0">
                <a:solidFill>
                  <a:srgbClr val="C2C4B5"/>
                </a:solidFill>
                <a:latin typeface="Outfit Bold" pitchFamily="34" charset="0"/>
                <a:ea typeface="Outfit Bold" pitchFamily="34" charset="-122"/>
                <a:cs typeface="Outfit Bold" pitchFamily="34" charset="-120"/>
              </a:rPr>
              <a:t>Gesture Stability</a:t>
            </a:r>
            <a:endParaRPr lang="en-US" sz="1950" dirty="0"/>
          </a:p>
        </p:txBody>
      </p:sp>
      <p:sp>
        <p:nvSpPr>
          <p:cNvPr id="15" name="Text 13"/>
          <p:cNvSpPr/>
          <p:nvPr/>
        </p:nvSpPr>
        <p:spPr>
          <a:xfrm>
            <a:off x="9789319" y="2689622"/>
            <a:ext cx="3435310" cy="1297305"/>
          </a:xfrm>
          <a:prstGeom prst="rect">
            <a:avLst/>
          </a:prstGeom>
          <a:noFill/>
          <a:ln/>
        </p:spPr>
        <p:txBody>
          <a:bodyPr wrap="square" lIns="0" tIns="0" rIns="0" bIns="0" rtlCol="0" anchor="t"/>
          <a:lstStyle/>
          <a:p>
            <a:pPr marL="0" indent="0" algn="ctr">
              <a:lnSpc>
                <a:spcPts val="2550"/>
              </a:lnSpc>
              <a:buNone/>
            </a:pPr>
            <a:r>
              <a:rPr lang="en-US" sz="1550" dirty="0">
                <a:solidFill>
                  <a:srgbClr val="C2C4B5"/>
                </a:solidFill>
                <a:latin typeface="Bitter" pitchFamily="34" charset="0"/>
                <a:ea typeface="Bitter" pitchFamily="34" charset="-122"/>
                <a:cs typeface="Bitter" pitchFamily="34" charset="-120"/>
              </a:rPr>
              <a:t>Maintaining consistent gesture recognition while handling small finger movements and camera noise was difficult.</a:t>
            </a:r>
            <a:endParaRPr lang="en-US" sz="1550" dirty="0"/>
          </a:p>
        </p:txBody>
      </p:sp>
      <p:sp>
        <p:nvSpPr>
          <p:cNvPr id="16" name="Shape 14"/>
          <p:cNvSpPr/>
          <p:nvPr/>
        </p:nvSpPr>
        <p:spPr>
          <a:xfrm>
            <a:off x="1180267" y="5056108"/>
            <a:ext cx="3954780" cy="2186583"/>
          </a:xfrm>
          <a:prstGeom prst="roundRect">
            <a:avLst>
              <a:gd name="adj" fmla="val 5018"/>
            </a:avLst>
          </a:prstGeom>
          <a:solidFill>
            <a:srgbClr val="1C1D1F"/>
          </a:solidFill>
          <a:ln w="22860">
            <a:solidFill>
              <a:srgbClr val="545557"/>
            </a:solidFill>
            <a:prstDash val="solid"/>
          </a:ln>
        </p:spPr>
        <p:txBody>
          <a:bodyPr/>
          <a:lstStyle/>
          <a:p>
            <a:endParaRPr lang="en-IN"/>
          </a:p>
        </p:txBody>
      </p:sp>
      <p:sp>
        <p:nvSpPr>
          <p:cNvPr id="17" name="Shape 15"/>
          <p:cNvSpPr/>
          <p:nvPr/>
        </p:nvSpPr>
        <p:spPr>
          <a:xfrm>
            <a:off x="1157407" y="5056108"/>
            <a:ext cx="91440" cy="2186583"/>
          </a:xfrm>
          <a:prstGeom prst="roundRect">
            <a:avLst>
              <a:gd name="adj" fmla="val 33254"/>
            </a:avLst>
          </a:prstGeom>
          <a:solidFill>
            <a:srgbClr val="9FA582"/>
          </a:solidFill>
          <a:ln/>
        </p:spPr>
        <p:txBody>
          <a:bodyPr/>
          <a:lstStyle/>
          <a:p>
            <a:endParaRPr lang="en-IN"/>
          </a:p>
        </p:txBody>
      </p:sp>
      <p:sp>
        <p:nvSpPr>
          <p:cNvPr id="18" name="Text 16"/>
          <p:cNvSpPr/>
          <p:nvPr/>
        </p:nvSpPr>
        <p:spPr>
          <a:xfrm>
            <a:off x="1538407" y="5281613"/>
            <a:ext cx="3306961" cy="316706"/>
          </a:xfrm>
          <a:prstGeom prst="rect">
            <a:avLst/>
          </a:prstGeom>
          <a:noFill/>
          <a:ln/>
        </p:spPr>
        <p:txBody>
          <a:bodyPr wrap="none" lIns="0" tIns="0" rIns="0" bIns="0" rtlCol="0" anchor="t"/>
          <a:lstStyle/>
          <a:p>
            <a:pPr marL="0" indent="0" algn="ctr">
              <a:lnSpc>
                <a:spcPts val="2450"/>
              </a:lnSpc>
              <a:buNone/>
            </a:pPr>
            <a:r>
              <a:rPr lang="en-US" sz="1950" b="1" dirty="0">
                <a:solidFill>
                  <a:srgbClr val="C2C4B5"/>
                </a:solidFill>
                <a:latin typeface="Outfit Bold" pitchFamily="34" charset="0"/>
                <a:ea typeface="Outfit Bold" pitchFamily="34" charset="-122"/>
                <a:cs typeface="Outfit Bold" pitchFamily="34" charset="-120"/>
              </a:rPr>
              <a:t>Volume Mapping Calibration</a:t>
            </a:r>
            <a:endParaRPr lang="en-US" sz="1950" dirty="0"/>
          </a:p>
        </p:txBody>
      </p:sp>
      <p:sp>
        <p:nvSpPr>
          <p:cNvPr id="19" name="Text 17"/>
          <p:cNvSpPr/>
          <p:nvPr/>
        </p:nvSpPr>
        <p:spPr>
          <a:xfrm>
            <a:off x="1474351" y="5719882"/>
            <a:ext cx="3435191" cy="1297305"/>
          </a:xfrm>
          <a:prstGeom prst="rect">
            <a:avLst/>
          </a:prstGeom>
          <a:noFill/>
          <a:ln/>
        </p:spPr>
        <p:txBody>
          <a:bodyPr wrap="square" lIns="0" tIns="0" rIns="0" bIns="0" rtlCol="0" anchor="t"/>
          <a:lstStyle/>
          <a:p>
            <a:pPr marL="0" indent="0" algn="ctr">
              <a:lnSpc>
                <a:spcPts val="2550"/>
              </a:lnSpc>
              <a:buNone/>
            </a:pPr>
            <a:r>
              <a:rPr lang="en-US" sz="1550" dirty="0">
                <a:solidFill>
                  <a:srgbClr val="C2C4B5"/>
                </a:solidFill>
                <a:latin typeface="Bitter" pitchFamily="34" charset="0"/>
                <a:ea typeface="Bitter" pitchFamily="34" charset="-122"/>
                <a:cs typeface="Bitter" pitchFamily="34" charset="-120"/>
              </a:rPr>
              <a:t>Converting pixel distance into accurate volume percentages needed multiple trials and fine-tuning for smooth results.</a:t>
            </a:r>
            <a:endParaRPr lang="en-US" sz="1550" dirty="0"/>
          </a:p>
        </p:txBody>
      </p:sp>
      <p:sp>
        <p:nvSpPr>
          <p:cNvPr id="20" name="Shape 18"/>
          <p:cNvSpPr/>
          <p:nvPr/>
        </p:nvSpPr>
        <p:spPr>
          <a:xfrm>
            <a:off x="5337691" y="5056108"/>
            <a:ext cx="3954899" cy="2186583"/>
          </a:xfrm>
          <a:prstGeom prst="roundRect">
            <a:avLst>
              <a:gd name="adj" fmla="val 5018"/>
            </a:avLst>
          </a:prstGeom>
          <a:solidFill>
            <a:srgbClr val="1C1D1F"/>
          </a:solidFill>
          <a:ln w="22860">
            <a:solidFill>
              <a:srgbClr val="545557"/>
            </a:solidFill>
            <a:prstDash val="solid"/>
          </a:ln>
        </p:spPr>
        <p:txBody>
          <a:bodyPr/>
          <a:lstStyle/>
          <a:p>
            <a:endParaRPr lang="en-IN"/>
          </a:p>
        </p:txBody>
      </p:sp>
      <p:sp>
        <p:nvSpPr>
          <p:cNvPr id="21" name="Shape 19"/>
          <p:cNvSpPr/>
          <p:nvPr/>
        </p:nvSpPr>
        <p:spPr>
          <a:xfrm>
            <a:off x="5314831" y="5056108"/>
            <a:ext cx="91440" cy="2186583"/>
          </a:xfrm>
          <a:prstGeom prst="roundRect">
            <a:avLst>
              <a:gd name="adj" fmla="val 33254"/>
            </a:avLst>
          </a:prstGeom>
          <a:solidFill>
            <a:srgbClr val="9FA582"/>
          </a:solidFill>
          <a:ln/>
        </p:spPr>
        <p:txBody>
          <a:bodyPr/>
          <a:lstStyle/>
          <a:p>
            <a:endParaRPr lang="en-IN"/>
          </a:p>
        </p:txBody>
      </p:sp>
      <p:sp>
        <p:nvSpPr>
          <p:cNvPr id="22" name="Text 20"/>
          <p:cNvSpPr/>
          <p:nvPr/>
        </p:nvSpPr>
        <p:spPr>
          <a:xfrm>
            <a:off x="5788343" y="5281613"/>
            <a:ext cx="3122057" cy="316706"/>
          </a:xfrm>
          <a:prstGeom prst="rect">
            <a:avLst/>
          </a:prstGeom>
          <a:noFill/>
          <a:ln/>
        </p:spPr>
        <p:txBody>
          <a:bodyPr wrap="none" lIns="0" tIns="0" rIns="0" bIns="0" rtlCol="0" anchor="t"/>
          <a:lstStyle/>
          <a:p>
            <a:pPr marL="0" indent="0" algn="ctr">
              <a:lnSpc>
                <a:spcPts val="2450"/>
              </a:lnSpc>
              <a:buNone/>
            </a:pPr>
            <a:r>
              <a:rPr lang="en-US" sz="1950" b="1" dirty="0">
                <a:solidFill>
                  <a:srgbClr val="C2C4B5"/>
                </a:solidFill>
                <a:latin typeface="Outfit Bold" pitchFamily="34" charset="0"/>
                <a:ea typeface="Outfit Bold" pitchFamily="34" charset="-122"/>
                <a:cs typeface="Outfit Bold" pitchFamily="34" charset="-120"/>
              </a:rPr>
              <a:t>Performance Optimization</a:t>
            </a:r>
            <a:endParaRPr lang="en-US" sz="1950" dirty="0"/>
          </a:p>
        </p:txBody>
      </p:sp>
      <p:sp>
        <p:nvSpPr>
          <p:cNvPr id="23" name="Text 21"/>
          <p:cNvSpPr/>
          <p:nvPr/>
        </p:nvSpPr>
        <p:spPr>
          <a:xfrm>
            <a:off x="5631775" y="5719882"/>
            <a:ext cx="3435310" cy="1297305"/>
          </a:xfrm>
          <a:prstGeom prst="rect">
            <a:avLst/>
          </a:prstGeom>
          <a:noFill/>
          <a:ln/>
        </p:spPr>
        <p:txBody>
          <a:bodyPr wrap="square" lIns="0" tIns="0" rIns="0" bIns="0" rtlCol="0" anchor="t"/>
          <a:lstStyle/>
          <a:p>
            <a:pPr marL="0" indent="0" algn="ctr">
              <a:lnSpc>
                <a:spcPts val="2550"/>
              </a:lnSpc>
              <a:buNone/>
            </a:pPr>
            <a:r>
              <a:rPr lang="en-US" sz="1550" dirty="0">
                <a:solidFill>
                  <a:srgbClr val="C2C4B5"/>
                </a:solidFill>
                <a:latin typeface="Bitter" pitchFamily="34" charset="0"/>
                <a:ea typeface="Bitter" pitchFamily="34" charset="-122"/>
                <a:cs typeface="Bitter" pitchFamily="34" charset="-120"/>
              </a:rPr>
              <a:t>Ensuring low latency between gesture detection and volume adjustment while running multiple libraries simultaneously.</a:t>
            </a:r>
            <a:endParaRPr lang="en-US" sz="1550" dirty="0"/>
          </a:p>
        </p:txBody>
      </p:sp>
      <p:sp>
        <p:nvSpPr>
          <p:cNvPr id="24" name="Shape 22"/>
          <p:cNvSpPr/>
          <p:nvPr/>
        </p:nvSpPr>
        <p:spPr>
          <a:xfrm>
            <a:off x="9495234" y="5056108"/>
            <a:ext cx="3954899" cy="2186583"/>
          </a:xfrm>
          <a:prstGeom prst="roundRect">
            <a:avLst>
              <a:gd name="adj" fmla="val 5018"/>
            </a:avLst>
          </a:prstGeom>
          <a:solidFill>
            <a:srgbClr val="1C1D1F"/>
          </a:solidFill>
          <a:ln w="22860">
            <a:solidFill>
              <a:srgbClr val="545557"/>
            </a:solidFill>
            <a:prstDash val="solid"/>
          </a:ln>
        </p:spPr>
        <p:txBody>
          <a:bodyPr/>
          <a:lstStyle/>
          <a:p>
            <a:endParaRPr lang="en-IN"/>
          </a:p>
        </p:txBody>
      </p:sp>
      <p:sp>
        <p:nvSpPr>
          <p:cNvPr id="25" name="Shape 23"/>
          <p:cNvSpPr/>
          <p:nvPr/>
        </p:nvSpPr>
        <p:spPr>
          <a:xfrm>
            <a:off x="9472374" y="5056108"/>
            <a:ext cx="91440" cy="2186583"/>
          </a:xfrm>
          <a:prstGeom prst="roundRect">
            <a:avLst>
              <a:gd name="adj" fmla="val 33254"/>
            </a:avLst>
          </a:prstGeom>
          <a:solidFill>
            <a:srgbClr val="9FA582"/>
          </a:solidFill>
          <a:ln/>
        </p:spPr>
        <p:txBody>
          <a:bodyPr/>
          <a:lstStyle/>
          <a:p>
            <a:endParaRPr lang="en-IN"/>
          </a:p>
        </p:txBody>
      </p:sp>
      <p:sp>
        <p:nvSpPr>
          <p:cNvPr id="26" name="Text 24"/>
          <p:cNvSpPr/>
          <p:nvPr/>
        </p:nvSpPr>
        <p:spPr>
          <a:xfrm>
            <a:off x="10239970" y="5281613"/>
            <a:ext cx="2533888" cy="316706"/>
          </a:xfrm>
          <a:prstGeom prst="rect">
            <a:avLst/>
          </a:prstGeom>
          <a:noFill/>
          <a:ln/>
        </p:spPr>
        <p:txBody>
          <a:bodyPr wrap="none" lIns="0" tIns="0" rIns="0" bIns="0" rtlCol="0" anchor="t"/>
          <a:lstStyle/>
          <a:p>
            <a:pPr marL="0" indent="0" algn="ctr">
              <a:lnSpc>
                <a:spcPts val="2450"/>
              </a:lnSpc>
              <a:buNone/>
            </a:pPr>
            <a:r>
              <a:rPr lang="en-US" sz="1950" b="1" dirty="0">
                <a:solidFill>
                  <a:srgbClr val="C2C4B5"/>
                </a:solidFill>
                <a:latin typeface="Outfit Bold" pitchFamily="34" charset="0"/>
                <a:ea typeface="Outfit Bold" pitchFamily="34" charset="-122"/>
                <a:cs typeface="Outfit Bold" pitchFamily="34" charset="-120"/>
              </a:rPr>
              <a:t>System Compatibility</a:t>
            </a:r>
            <a:endParaRPr lang="en-US" sz="1950" dirty="0"/>
          </a:p>
        </p:txBody>
      </p:sp>
      <p:sp>
        <p:nvSpPr>
          <p:cNvPr id="27" name="Text 25"/>
          <p:cNvSpPr/>
          <p:nvPr/>
        </p:nvSpPr>
        <p:spPr>
          <a:xfrm>
            <a:off x="9789319" y="5719882"/>
            <a:ext cx="3435310" cy="972979"/>
          </a:xfrm>
          <a:prstGeom prst="rect">
            <a:avLst/>
          </a:prstGeom>
          <a:noFill/>
          <a:ln/>
        </p:spPr>
        <p:txBody>
          <a:bodyPr wrap="square" lIns="0" tIns="0" rIns="0" bIns="0" rtlCol="0" anchor="t"/>
          <a:lstStyle/>
          <a:p>
            <a:pPr marL="0" indent="0" algn="ctr">
              <a:lnSpc>
                <a:spcPts val="2550"/>
              </a:lnSpc>
              <a:buNone/>
            </a:pPr>
            <a:r>
              <a:rPr lang="en-US" sz="1550" dirty="0">
                <a:solidFill>
                  <a:srgbClr val="C2C4B5"/>
                </a:solidFill>
                <a:latin typeface="Bitter" pitchFamily="34" charset="0"/>
                <a:ea typeface="Bitter" pitchFamily="34" charset="-122"/>
                <a:cs typeface="Bitter" pitchFamily="34" charset="-120"/>
              </a:rPr>
              <a:t>Integrating PyCAW for volume control across different devices and ensuring proper permission access.</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433507" y="243839"/>
            <a:ext cx="14052514" cy="7853413"/>
          </a:xfrm>
          <a:prstGeom prst="roundRect">
            <a:avLst>
              <a:gd name="adj" fmla="val 310"/>
            </a:avLst>
          </a:prstGeom>
          <a:solidFill>
            <a:srgbClr val="1C1D1F"/>
          </a:solidFill>
          <a:ln/>
        </p:spPr>
        <p:txBody>
          <a:bodyPr/>
          <a:lstStyle/>
          <a:p>
            <a:endParaRPr lang="en-IN"/>
          </a:p>
        </p:txBody>
      </p:sp>
      <p:pic>
        <p:nvPicPr>
          <p:cNvPr id="3" name="Image 0" descr="preencoded.png"/>
          <p:cNvPicPr>
            <a:picLocks noChangeAspect="1"/>
          </p:cNvPicPr>
          <p:nvPr/>
        </p:nvPicPr>
        <p:blipFill>
          <a:blip r:embed="rId3"/>
          <a:stretch>
            <a:fillRect/>
          </a:stretch>
        </p:blipFill>
        <p:spPr>
          <a:xfrm>
            <a:off x="8845953" y="243839"/>
            <a:ext cx="5612242" cy="7853413"/>
          </a:xfrm>
          <a:prstGeom prst="rect">
            <a:avLst/>
          </a:prstGeom>
        </p:spPr>
      </p:pic>
      <p:sp>
        <p:nvSpPr>
          <p:cNvPr id="4" name="Text 1"/>
          <p:cNvSpPr/>
          <p:nvPr/>
        </p:nvSpPr>
        <p:spPr>
          <a:xfrm>
            <a:off x="1180267" y="1099304"/>
            <a:ext cx="4018955" cy="500063"/>
          </a:xfrm>
          <a:prstGeom prst="rect">
            <a:avLst/>
          </a:prstGeom>
          <a:noFill/>
          <a:ln/>
        </p:spPr>
        <p:txBody>
          <a:bodyPr wrap="none" lIns="0" tIns="0" rIns="0" bIns="0" rtlCol="0" anchor="t"/>
          <a:lstStyle/>
          <a:p>
            <a:pPr marL="0" indent="0" algn="l">
              <a:lnSpc>
                <a:spcPts val="3900"/>
              </a:lnSpc>
              <a:buNone/>
            </a:pPr>
            <a:r>
              <a:rPr lang="en-US" sz="3150" b="1" dirty="0">
                <a:solidFill>
                  <a:srgbClr val="E1E5CD"/>
                </a:solidFill>
                <a:latin typeface="Outfit Bold" pitchFamily="34" charset="0"/>
                <a:ea typeface="Outfit Bold" pitchFamily="34" charset="-122"/>
                <a:cs typeface="Outfit Bold" pitchFamily="34" charset="-120"/>
              </a:rPr>
              <a:t>Future Advancements</a:t>
            </a:r>
            <a:endParaRPr lang="en-US" sz="31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0267" y="1839397"/>
            <a:ext cx="400050" cy="400050"/>
          </a:xfrm>
          <a:prstGeom prst="rect">
            <a:avLst/>
          </a:prstGeom>
        </p:spPr>
      </p:pic>
      <p:sp>
        <p:nvSpPr>
          <p:cNvPr id="6" name="Text 2"/>
          <p:cNvSpPr/>
          <p:nvPr/>
        </p:nvSpPr>
        <p:spPr>
          <a:xfrm>
            <a:off x="1780342" y="1934408"/>
            <a:ext cx="2029539" cy="250031"/>
          </a:xfrm>
          <a:prstGeom prst="rect">
            <a:avLst/>
          </a:prstGeom>
          <a:noFill/>
          <a:ln/>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Multi-Gesture Control</a:t>
            </a:r>
            <a:endParaRPr lang="en-US" sz="1550" dirty="0"/>
          </a:p>
        </p:txBody>
      </p:sp>
      <p:sp>
        <p:nvSpPr>
          <p:cNvPr id="7" name="Text 3"/>
          <p:cNvSpPr/>
          <p:nvPr/>
        </p:nvSpPr>
        <p:spPr>
          <a:xfrm>
            <a:off x="1780342" y="2280404"/>
            <a:ext cx="2854166" cy="1279922"/>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Introduce additional gestures to control system functions such as play/pause, brightness, mute, or media navigation, expanding beyond volume control.</a:t>
            </a:r>
            <a:endParaRPr lang="en-US" sz="125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4533" y="1839397"/>
            <a:ext cx="400050" cy="400050"/>
          </a:xfrm>
          <a:prstGeom prst="rect">
            <a:avLst/>
          </a:prstGeom>
        </p:spPr>
      </p:pic>
      <p:sp>
        <p:nvSpPr>
          <p:cNvPr id="9" name="Text 4"/>
          <p:cNvSpPr/>
          <p:nvPr/>
        </p:nvSpPr>
        <p:spPr>
          <a:xfrm>
            <a:off x="5434608" y="1934408"/>
            <a:ext cx="2520315" cy="250031"/>
          </a:xfrm>
          <a:prstGeom prst="rect">
            <a:avLst/>
          </a:prstGeom>
          <a:noFill/>
          <a:ln/>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Cross-Platform Integration</a:t>
            </a:r>
            <a:endParaRPr lang="en-US" sz="1550" dirty="0"/>
          </a:p>
        </p:txBody>
      </p:sp>
      <p:sp>
        <p:nvSpPr>
          <p:cNvPr id="10" name="Text 5"/>
          <p:cNvSpPr/>
          <p:nvPr/>
        </p:nvSpPr>
        <p:spPr>
          <a:xfrm>
            <a:off x="5434608" y="2280404"/>
            <a:ext cx="2854166" cy="1023938"/>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Extend compatibility to mobile devices and IoT systems for smart home and automation use, making gesture control ubiquitous.</a:t>
            </a:r>
            <a:endParaRPr lang="en-US" sz="1250" dirty="0"/>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0267" y="3880366"/>
            <a:ext cx="400050" cy="400050"/>
          </a:xfrm>
          <a:prstGeom prst="rect">
            <a:avLst/>
          </a:prstGeom>
        </p:spPr>
      </p:pic>
      <p:sp>
        <p:nvSpPr>
          <p:cNvPr id="12" name="Text 6"/>
          <p:cNvSpPr/>
          <p:nvPr/>
        </p:nvSpPr>
        <p:spPr>
          <a:xfrm>
            <a:off x="1780342" y="3975378"/>
            <a:ext cx="2625209" cy="250031"/>
          </a:xfrm>
          <a:prstGeom prst="rect">
            <a:avLst/>
          </a:prstGeom>
          <a:noFill/>
          <a:ln/>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AI-Based Gesture Prediction</a:t>
            </a:r>
            <a:endParaRPr lang="en-US" sz="1550" dirty="0"/>
          </a:p>
        </p:txBody>
      </p:sp>
      <p:sp>
        <p:nvSpPr>
          <p:cNvPr id="13" name="Text 7"/>
          <p:cNvSpPr/>
          <p:nvPr/>
        </p:nvSpPr>
        <p:spPr>
          <a:xfrm>
            <a:off x="1780342" y="4321373"/>
            <a:ext cx="2854166" cy="1023938"/>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Implement machine learning models to recognize complex or custom hand gestures for improved adaptability and personalization.</a:t>
            </a:r>
            <a:endParaRPr lang="en-US" sz="1250" dirty="0"/>
          </a:p>
        </p:txBody>
      </p:sp>
      <p:pic>
        <p:nvPicPr>
          <p:cNvPr id="14"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34533" y="3880366"/>
            <a:ext cx="400050" cy="400050"/>
          </a:xfrm>
          <a:prstGeom prst="rect">
            <a:avLst/>
          </a:prstGeom>
        </p:spPr>
      </p:pic>
      <p:sp>
        <p:nvSpPr>
          <p:cNvPr id="15" name="Text 8"/>
          <p:cNvSpPr/>
          <p:nvPr/>
        </p:nvSpPr>
        <p:spPr>
          <a:xfrm>
            <a:off x="5434608" y="3975378"/>
            <a:ext cx="2311718" cy="250031"/>
          </a:xfrm>
          <a:prstGeom prst="rect">
            <a:avLst/>
          </a:prstGeom>
          <a:noFill/>
          <a:ln/>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Cloud &amp; Voice Integration</a:t>
            </a:r>
            <a:endParaRPr lang="en-US" sz="1550" dirty="0"/>
          </a:p>
        </p:txBody>
      </p:sp>
      <p:sp>
        <p:nvSpPr>
          <p:cNvPr id="16" name="Text 9"/>
          <p:cNvSpPr/>
          <p:nvPr/>
        </p:nvSpPr>
        <p:spPr>
          <a:xfrm>
            <a:off x="5434608" y="4321373"/>
            <a:ext cx="2854166" cy="1023938"/>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Combine gesture recognition with voice commands or cloud-based processing for enhanced and more natural interaction paradigms.</a:t>
            </a:r>
            <a:endParaRPr lang="en-US" sz="1250" dirty="0"/>
          </a:p>
        </p:txBody>
      </p:sp>
      <p:pic>
        <p:nvPicPr>
          <p:cNvPr id="17"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80267" y="5665351"/>
            <a:ext cx="400050" cy="400050"/>
          </a:xfrm>
          <a:prstGeom prst="rect">
            <a:avLst/>
          </a:prstGeom>
        </p:spPr>
      </p:pic>
      <p:sp>
        <p:nvSpPr>
          <p:cNvPr id="18" name="Text 10"/>
          <p:cNvSpPr/>
          <p:nvPr/>
        </p:nvSpPr>
        <p:spPr>
          <a:xfrm>
            <a:off x="1780342" y="5760363"/>
            <a:ext cx="2241471" cy="250031"/>
          </a:xfrm>
          <a:prstGeom prst="rect">
            <a:avLst/>
          </a:prstGeom>
          <a:noFill/>
          <a:ln/>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Improved User Interface</a:t>
            </a:r>
            <a:endParaRPr lang="en-US" sz="1550" dirty="0"/>
          </a:p>
        </p:txBody>
      </p:sp>
      <p:sp>
        <p:nvSpPr>
          <p:cNvPr id="19" name="Text 11"/>
          <p:cNvSpPr/>
          <p:nvPr/>
        </p:nvSpPr>
        <p:spPr>
          <a:xfrm>
            <a:off x="1780342" y="6106358"/>
            <a:ext cx="2854166" cy="1023938"/>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Design a more dynamic, customizable, and responsive dashboard with real-time analytics to provide richer feedback and user control.</a:t>
            </a:r>
            <a:endParaRPr lang="en-US" sz="12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433507" y="243840"/>
            <a:ext cx="14076577" cy="7853413"/>
          </a:xfrm>
          <a:prstGeom prst="roundRect">
            <a:avLst>
              <a:gd name="adj" fmla="val 368"/>
            </a:avLst>
          </a:prstGeom>
          <a:solidFill>
            <a:srgbClr val="1C1D1F"/>
          </a:solidFill>
          <a:ln/>
        </p:spPr>
        <p:txBody>
          <a:bodyPr/>
          <a:lstStyle/>
          <a:p>
            <a:endParaRPr lang="en-IN"/>
          </a:p>
        </p:txBody>
      </p:sp>
      <p:sp>
        <p:nvSpPr>
          <p:cNvPr id="3" name="Text 1"/>
          <p:cNvSpPr/>
          <p:nvPr/>
        </p:nvSpPr>
        <p:spPr>
          <a:xfrm>
            <a:off x="1173480" y="825222"/>
            <a:ext cx="4757142" cy="594717"/>
          </a:xfrm>
          <a:prstGeom prst="rect">
            <a:avLst/>
          </a:prstGeom>
          <a:noFill/>
          <a:ln/>
        </p:spPr>
        <p:txBody>
          <a:bodyPr wrap="none" lIns="0" tIns="0" rIns="0" bIns="0" rtlCol="0" anchor="t"/>
          <a:lstStyle/>
          <a:p>
            <a:pPr marL="0" indent="0" algn="l">
              <a:lnSpc>
                <a:spcPts val="4650"/>
              </a:lnSpc>
              <a:buNone/>
            </a:pPr>
            <a:r>
              <a:rPr lang="en-US" sz="3700" b="1" dirty="0">
                <a:solidFill>
                  <a:srgbClr val="E1E5CD"/>
                </a:solidFill>
                <a:latin typeface="Outfit Bold" pitchFamily="34" charset="0"/>
                <a:ea typeface="Outfit Bold" pitchFamily="34" charset="-122"/>
                <a:cs typeface="Outfit Bold" pitchFamily="34" charset="-120"/>
              </a:rPr>
              <a:t>Conclusion</a:t>
            </a:r>
            <a:endParaRPr lang="en-US" sz="3700" dirty="0"/>
          </a:p>
        </p:txBody>
      </p:sp>
      <p:sp>
        <p:nvSpPr>
          <p:cNvPr id="4" name="Text 2"/>
          <p:cNvSpPr/>
          <p:nvPr/>
        </p:nvSpPr>
        <p:spPr>
          <a:xfrm>
            <a:off x="1173480" y="1800463"/>
            <a:ext cx="12283440" cy="608648"/>
          </a:xfrm>
          <a:prstGeom prst="rect">
            <a:avLst/>
          </a:prstGeom>
          <a:noFill/>
          <a:ln/>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This project successfully demonstrates the power of computer vision and AI in creating intuitive, touch-free interfaces. We've built a robust system that not only works but also paves the way for exciting future developments in human-computer interaction.</a:t>
            </a:r>
            <a:endParaRPr lang="en-US" sz="1450" dirty="0"/>
          </a:p>
        </p:txBody>
      </p:sp>
      <p:sp>
        <p:nvSpPr>
          <p:cNvPr id="5" name="Shape 3"/>
          <p:cNvSpPr/>
          <p:nvPr/>
        </p:nvSpPr>
        <p:spPr>
          <a:xfrm>
            <a:off x="1173480" y="2908459"/>
            <a:ext cx="6046589" cy="2013109"/>
          </a:xfrm>
          <a:prstGeom prst="roundRect">
            <a:avLst>
              <a:gd name="adj" fmla="val 5451"/>
            </a:avLst>
          </a:prstGeom>
          <a:solidFill>
            <a:srgbClr val="1C1D1F"/>
          </a:solidFill>
          <a:ln/>
        </p:spPr>
        <p:txBody>
          <a:bodyPr/>
          <a:lstStyle/>
          <a:p>
            <a:endParaRPr lang="en-IN"/>
          </a:p>
        </p:txBody>
      </p:sp>
      <p:sp>
        <p:nvSpPr>
          <p:cNvPr id="6" name="Shape 4"/>
          <p:cNvSpPr/>
          <p:nvPr/>
        </p:nvSpPr>
        <p:spPr>
          <a:xfrm>
            <a:off x="1173480" y="2885599"/>
            <a:ext cx="6046589" cy="91440"/>
          </a:xfrm>
          <a:prstGeom prst="roundRect">
            <a:avLst>
              <a:gd name="adj" fmla="val 31215"/>
            </a:avLst>
          </a:prstGeom>
          <a:solidFill>
            <a:srgbClr val="9FA582"/>
          </a:solidFill>
          <a:ln/>
        </p:spPr>
        <p:txBody>
          <a:bodyPr/>
          <a:lstStyle/>
          <a:p>
            <a:endParaRPr lang="en-IN"/>
          </a:p>
        </p:txBody>
      </p:sp>
      <p:sp>
        <p:nvSpPr>
          <p:cNvPr id="7" name="Shape 5"/>
          <p:cNvSpPr/>
          <p:nvPr/>
        </p:nvSpPr>
        <p:spPr>
          <a:xfrm>
            <a:off x="3911322" y="2623066"/>
            <a:ext cx="570786" cy="570786"/>
          </a:xfrm>
          <a:prstGeom prst="roundRect">
            <a:avLst>
              <a:gd name="adj" fmla="val 160200"/>
            </a:avLst>
          </a:prstGeom>
          <a:solidFill>
            <a:srgbClr val="9FA582"/>
          </a:solidFill>
          <a:ln/>
        </p:spPr>
        <p:txBody>
          <a:bodyPr/>
          <a:lstStyle/>
          <a:p>
            <a:endParaRPr lang="en-IN"/>
          </a:p>
        </p:txBody>
      </p:sp>
      <p:pic>
        <p:nvPicPr>
          <p:cNvPr id="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2534" y="2794278"/>
            <a:ext cx="228243" cy="228243"/>
          </a:xfrm>
          <a:prstGeom prst="rect">
            <a:avLst/>
          </a:prstGeom>
        </p:spPr>
      </p:pic>
      <p:sp>
        <p:nvSpPr>
          <p:cNvPr id="9" name="Text 6"/>
          <p:cNvSpPr/>
          <p:nvPr/>
        </p:nvSpPr>
        <p:spPr>
          <a:xfrm>
            <a:off x="1386602" y="3384113"/>
            <a:ext cx="2378512" cy="297299"/>
          </a:xfrm>
          <a:prstGeom prst="rect">
            <a:avLst/>
          </a:prstGeom>
          <a:noFill/>
          <a:ln/>
        </p:spPr>
        <p:txBody>
          <a:bodyPr wrap="none" lIns="0" tIns="0" rIns="0" bIns="0" rtlCol="0" anchor="t"/>
          <a:lstStyle/>
          <a:p>
            <a:pPr marL="0" indent="0" algn="l">
              <a:lnSpc>
                <a:spcPts val="2300"/>
              </a:lnSpc>
              <a:buNone/>
            </a:pPr>
            <a:r>
              <a:rPr lang="en-US" sz="1850" b="1" dirty="0">
                <a:solidFill>
                  <a:srgbClr val="C2C4B5"/>
                </a:solidFill>
                <a:latin typeface="Outfit Bold" pitchFamily="34" charset="0"/>
                <a:ea typeface="Outfit Bold" pitchFamily="34" charset="-122"/>
                <a:cs typeface="Outfit Bold" pitchFamily="34" charset="-120"/>
              </a:rPr>
              <a:t>Project Success</a:t>
            </a:r>
            <a:endParaRPr lang="en-US" sz="1850" dirty="0"/>
          </a:p>
        </p:txBody>
      </p:sp>
      <p:sp>
        <p:nvSpPr>
          <p:cNvPr id="10" name="Text 7"/>
          <p:cNvSpPr/>
          <p:nvPr/>
        </p:nvSpPr>
        <p:spPr>
          <a:xfrm>
            <a:off x="1386602" y="3795474"/>
            <a:ext cx="5620345" cy="608648"/>
          </a:xfrm>
          <a:prstGeom prst="rect">
            <a:avLst/>
          </a:prstGeom>
          <a:noFill/>
          <a:ln/>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Successfully demonstrated gesture-based volume control using advanced computer vision  hand tracking technologies.</a:t>
            </a:r>
            <a:endParaRPr lang="en-US" sz="1450" dirty="0"/>
          </a:p>
        </p:txBody>
      </p:sp>
      <p:sp>
        <p:nvSpPr>
          <p:cNvPr id="11" name="Shape 8"/>
          <p:cNvSpPr/>
          <p:nvPr/>
        </p:nvSpPr>
        <p:spPr>
          <a:xfrm>
            <a:off x="7410331" y="2908459"/>
            <a:ext cx="6046589" cy="2013109"/>
          </a:xfrm>
          <a:prstGeom prst="roundRect">
            <a:avLst>
              <a:gd name="adj" fmla="val 5451"/>
            </a:avLst>
          </a:prstGeom>
          <a:solidFill>
            <a:srgbClr val="1C1D1F"/>
          </a:solidFill>
          <a:ln/>
        </p:spPr>
        <p:txBody>
          <a:bodyPr/>
          <a:lstStyle/>
          <a:p>
            <a:endParaRPr lang="en-IN"/>
          </a:p>
        </p:txBody>
      </p:sp>
      <p:sp>
        <p:nvSpPr>
          <p:cNvPr id="12" name="Shape 9"/>
          <p:cNvSpPr/>
          <p:nvPr/>
        </p:nvSpPr>
        <p:spPr>
          <a:xfrm>
            <a:off x="7410331" y="2885599"/>
            <a:ext cx="6046589" cy="91440"/>
          </a:xfrm>
          <a:prstGeom prst="roundRect">
            <a:avLst>
              <a:gd name="adj" fmla="val 31215"/>
            </a:avLst>
          </a:prstGeom>
          <a:solidFill>
            <a:srgbClr val="9FA582"/>
          </a:solidFill>
          <a:ln/>
        </p:spPr>
        <p:txBody>
          <a:bodyPr/>
          <a:lstStyle/>
          <a:p>
            <a:endParaRPr lang="en-IN"/>
          </a:p>
        </p:txBody>
      </p:sp>
      <p:sp>
        <p:nvSpPr>
          <p:cNvPr id="13" name="Shape 10"/>
          <p:cNvSpPr/>
          <p:nvPr/>
        </p:nvSpPr>
        <p:spPr>
          <a:xfrm>
            <a:off x="10148173" y="2623066"/>
            <a:ext cx="570786" cy="570786"/>
          </a:xfrm>
          <a:prstGeom prst="roundRect">
            <a:avLst>
              <a:gd name="adj" fmla="val 160200"/>
            </a:avLst>
          </a:prstGeom>
          <a:solidFill>
            <a:srgbClr val="9FA582"/>
          </a:solidFill>
          <a:ln/>
        </p:spPr>
        <p:txBody>
          <a:bodyPr/>
          <a:lstStyle/>
          <a:p>
            <a:endParaRPr lang="en-IN"/>
          </a:p>
        </p:txBody>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19385" y="2794278"/>
            <a:ext cx="228243" cy="228243"/>
          </a:xfrm>
          <a:prstGeom prst="rect">
            <a:avLst/>
          </a:prstGeom>
        </p:spPr>
      </p:pic>
      <p:sp>
        <p:nvSpPr>
          <p:cNvPr id="15" name="Text 11"/>
          <p:cNvSpPr/>
          <p:nvPr/>
        </p:nvSpPr>
        <p:spPr>
          <a:xfrm>
            <a:off x="7623453" y="3384113"/>
            <a:ext cx="2378512" cy="297299"/>
          </a:xfrm>
          <a:prstGeom prst="rect">
            <a:avLst/>
          </a:prstGeom>
          <a:noFill/>
          <a:ln/>
        </p:spPr>
        <p:txBody>
          <a:bodyPr wrap="none" lIns="0" tIns="0" rIns="0" bIns="0" rtlCol="0" anchor="t"/>
          <a:lstStyle/>
          <a:p>
            <a:pPr marL="0" indent="0" algn="l">
              <a:lnSpc>
                <a:spcPts val="2300"/>
              </a:lnSpc>
              <a:buNone/>
            </a:pPr>
            <a:r>
              <a:rPr lang="en-US" sz="1850" b="1" dirty="0">
                <a:solidFill>
                  <a:srgbClr val="C2C4B5"/>
                </a:solidFill>
                <a:latin typeface="Outfit Bold" pitchFamily="34" charset="0"/>
                <a:ea typeface="Outfit Bold" pitchFamily="34" charset="-122"/>
                <a:cs typeface="Outfit Bold" pitchFamily="34" charset="-120"/>
              </a:rPr>
              <a:t>Seamless Integration</a:t>
            </a:r>
            <a:endParaRPr lang="en-US" sz="1850" dirty="0"/>
          </a:p>
        </p:txBody>
      </p:sp>
      <p:sp>
        <p:nvSpPr>
          <p:cNvPr id="16" name="Text 12"/>
          <p:cNvSpPr/>
          <p:nvPr/>
        </p:nvSpPr>
        <p:spPr>
          <a:xfrm>
            <a:off x="7623453" y="3795474"/>
            <a:ext cx="5620345" cy="912971"/>
          </a:xfrm>
          <a:prstGeom prst="rect">
            <a:avLst/>
          </a:prstGeom>
          <a:noFill/>
          <a:ln/>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Achieved real-time, touch-free volume adjustment through the effective integration of OpenCV, MediaPipe, PyCAW, and Streamlit.</a:t>
            </a:r>
            <a:endParaRPr lang="en-US" sz="1450" dirty="0"/>
          </a:p>
        </p:txBody>
      </p:sp>
      <p:sp>
        <p:nvSpPr>
          <p:cNvPr id="17" name="Shape 13"/>
          <p:cNvSpPr/>
          <p:nvPr/>
        </p:nvSpPr>
        <p:spPr>
          <a:xfrm>
            <a:off x="1173480" y="5397222"/>
            <a:ext cx="6046589" cy="2013109"/>
          </a:xfrm>
          <a:prstGeom prst="roundRect">
            <a:avLst>
              <a:gd name="adj" fmla="val 5451"/>
            </a:avLst>
          </a:prstGeom>
          <a:solidFill>
            <a:srgbClr val="1C1D1F"/>
          </a:solidFill>
          <a:ln/>
        </p:spPr>
        <p:txBody>
          <a:bodyPr/>
          <a:lstStyle/>
          <a:p>
            <a:endParaRPr lang="en-IN"/>
          </a:p>
        </p:txBody>
      </p:sp>
      <p:sp>
        <p:nvSpPr>
          <p:cNvPr id="18" name="Shape 14"/>
          <p:cNvSpPr/>
          <p:nvPr/>
        </p:nvSpPr>
        <p:spPr>
          <a:xfrm>
            <a:off x="1173480" y="5374362"/>
            <a:ext cx="6046589" cy="91440"/>
          </a:xfrm>
          <a:prstGeom prst="roundRect">
            <a:avLst>
              <a:gd name="adj" fmla="val 31215"/>
            </a:avLst>
          </a:prstGeom>
          <a:solidFill>
            <a:srgbClr val="9FA582"/>
          </a:solidFill>
          <a:ln/>
        </p:spPr>
        <p:txBody>
          <a:bodyPr/>
          <a:lstStyle/>
          <a:p>
            <a:endParaRPr lang="en-IN"/>
          </a:p>
        </p:txBody>
      </p:sp>
      <p:sp>
        <p:nvSpPr>
          <p:cNvPr id="19" name="Shape 15"/>
          <p:cNvSpPr/>
          <p:nvPr/>
        </p:nvSpPr>
        <p:spPr>
          <a:xfrm>
            <a:off x="3911322" y="5111829"/>
            <a:ext cx="570786" cy="570786"/>
          </a:xfrm>
          <a:prstGeom prst="roundRect">
            <a:avLst>
              <a:gd name="adj" fmla="val 160200"/>
            </a:avLst>
          </a:prstGeom>
          <a:solidFill>
            <a:srgbClr val="9FA582"/>
          </a:solidFill>
          <a:ln/>
        </p:spPr>
        <p:txBody>
          <a:bodyPr/>
          <a:lstStyle/>
          <a:p>
            <a:endParaRPr lang="en-IN"/>
          </a:p>
        </p:txBody>
      </p:sp>
      <p:pic>
        <p:nvPicPr>
          <p:cNvPr id="2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82534" y="5283041"/>
            <a:ext cx="228243" cy="228243"/>
          </a:xfrm>
          <a:prstGeom prst="rect">
            <a:avLst/>
          </a:prstGeom>
        </p:spPr>
      </p:pic>
      <p:sp>
        <p:nvSpPr>
          <p:cNvPr id="21" name="Text 16"/>
          <p:cNvSpPr/>
          <p:nvPr/>
        </p:nvSpPr>
        <p:spPr>
          <a:xfrm>
            <a:off x="1386602" y="5872877"/>
            <a:ext cx="2905125" cy="297299"/>
          </a:xfrm>
          <a:prstGeom prst="rect">
            <a:avLst/>
          </a:prstGeom>
          <a:noFill/>
          <a:ln/>
        </p:spPr>
        <p:txBody>
          <a:bodyPr wrap="none" lIns="0" tIns="0" rIns="0" bIns="0" rtlCol="0" anchor="t"/>
          <a:lstStyle/>
          <a:p>
            <a:pPr marL="0" indent="0" algn="l">
              <a:lnSpc>
                <a:spcPts val="2300"/>
              </a:lnSpc>
              <a:buNone/>
            </a:pPr>
            <a:r>
              <a:rPr lang="en-US" sz="1850" b="1" dirty="0">
                <a:solidFill>
                  <a:srgbClr val="C2C4B5"/>
                </a:solidFill>
                <a:latin typeface="Outfit Bold" pitchFamily="34" charset="0"/>
                <a:ea typeface="Outfit Bold" pitchFamily="34" charset="-122"/>
                <a:cs typeface="Outfit Bold" pitchFamily="34" charset="-120"/>
              </a:rPr>
              <a:t>Enhanced User Experience</a:t>
            </a:r>
            <a:endParaRPr lang="en-US" sz="1850" dirty="0"/>
          </a:p>
        </p:txBody>
      </p:sp>
      <p:sp>
        <p:nvSpPr>
          <p:cNvPr id="22" name="Text 17"/>
          <p:cNvSpPr/>
          <p:nvPr/>
        </p:nvSpPr>
        <p:spPr>
          <a:xfrm>
            <a:off x="1386602" y="6284238"/>
            <a:ext cx="5620345" cy="912971"/>
          </a:xfrm>
          <a:prstGeom prst="rect">
            <a:avLst/>
          </a:prstGeom>
          <a:noFill/>
          <a:ln/>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Delivers an intuitive and hygienic alternative to traditional control methods, requiring only a standard webcam for operation.</a:t>
            </a:r>
            <a:endParaRPr lang="en-US" sz="1450" dirty="0"/>
          </a:p>
        </p:txBody>
      </p:sp>
      <p:sp>
        <p:nvSpPr>
          <p:cNvPr id="23" name="Shape 18"/>
          <p:cNvSpPr/>
          <p:nvPr/>
        </p:nvSpPr>
        <p:spPr>
          <a:xfrm>
            <a:off x="7410331" y="5397222"/>
            <a:ext cx="6046589" cy="2013109"/>
          </a:xfrm>
          <a:prstGeom prst="roundRect">
            <a:avLst>
              <a:gd name="adj" fmla="val 5451"/>
            </a:avLst>
          </a:prstGeom>
          <a:solidFill>
            <a:srgbClr val="1C1D1F"/>
          </a:solidFill>
          <a:ln/>
        </p:spPr>
        <p:txBody>
          <a:bodyPr/>
          <a:lstStyle/>
          <a:p>
            <a:endParaRPr lang="en-IN"/>
          </a:p>
        </p:txBody>
      </p:sp>
      <p:sp>
        <p:nvSpPr>
          <p:cNvPr id="24" name="Shape 19"/>
          <p:cNvSpPr/>
          <p:nvPr/>
        </p:nvSpPr>
        <p:spPr>
          <a:xfrm>
            <a:off x="7410331" y="5374362"/>
            <a:ext cx="6046589" cy="91440"/>
          </a:xfrm>
          <a:prstGeom prst="roundRect">
            <a:avLst>
              <a:gd name="adj" fmla="val 31215"/>
            </a:avLst>
          </a:prstGeom>
          <a:solidFill>
            <a:srgbClr val="9FA582"/>
          </a:solidFill>
          <a:ln/>
        </p:spPr>
        <p:txBody>
          <a:bodyPr/>
          <a:lstStyle/>
          <a:p>
            <a:endParaRPr lang="en-IN"/>
          </a:p>
        </p:txBody>
      </p:sp>
      <p:sp>
        <p:nvSpPr>
          <p:cNvPr id="25" name="Shape 20"/>
          <p:cNvSpPr/>
          <p:nvPr/>
        </p:nvSpPr>
        <p:spPr>
          <a:xfrm>
            <a:off x="10148173" y="5111829"/>
            <a:ext cx="570786" cy="570786"/>
          </a:xfrm>
          <a:prstGeom prst="roundRect">
            <a:avLst>
              <a:gd name="adj" fmla="val 160200"/>
            </a:avLst>
          </a:prstGeom>
          <a:solidFill>
            <a:srgbClr val="9FA582"/>
          </a:solidFill>
          <a:ln/>
        </p:spPr>
        <p:txBody>
          <a:bodyPr/>
          <a:lstStyle/>
          <a:p>
            <a:endParaRPr lang="en-IN"/>
          </a:p>
        </p:txBody>
      </p:sp>
      <p:pic>
        <p:nvPicPr>
          <p:cNvPr id="2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19385" y="5283041"/>
            <a:ext cx="228243" cy="228243"/>
          </a:xfrm>
          <a:prstGeom prst="rect">
            <a:avLst/>
          </a:prstGeom>
        </p:spPr>
      </p:pic>
      <p:sp>
        <p:nvSpPr>
          <p:cNvPr id="27" name="Text 21"/>
          <p:cNvSpPr/>
          <p:nvPr/>
        </p:nvSpPr>
        <p:spPr>
          <a:xfrm>
            <a:off x="7623453" y="5872877"/>
            <a:ext cx="2378512" cy="297299"/>
          </a:xfrm>
          <a:prstGeom prst="rect">
            <a:avLst/>
          </a:prstGeom>
          <a:noFill/>
          <a:ln/>
        </p:spPr>
        <p:txBody>
          <a:bodyPr wrap="none" lIns="0" tIns="0" rIns="0" bIns="0" rtlCol="0" anchor="t"/>
          <a:lstStyle/>
          <a:p>
            <a:pPr marL="0" indent="0" algn="l">
              <a:lnSpc>
                <a:spcPts val="2300"/>
              </a:lnSpc>
              <a:buNone/>
            </a:pPr>
            <a:r>
              <a:rPr lang="en-US" sz="1850" b="1" dirty="0">
                <a:solidFill>
                  <a:srgbClr val="C2C4B5"/>
                </a:solidFill>
                <a:latin typeface="Outfit Bold" pitchFamily="34" charset="0"/>
                <a:ea typeface="Outfit Bold" pitchFamily="34" charset="-122"/>
                <a:cs typeface="Outfit Bold" pitchFamily="34" charset="-120"/>
              </a:rPr>
              <a:t>Future Potential</a:t>
            </a:r>
            <a:endParaRPr lang="en-US" sz="1850" dirty="0"/>
          </a:p>
        </p:txBody>
      </p:sp>
      <p:sp>
        <p:nvSpPr>
          <p:cNvPr id="28" name="Text 22"/>
          <p:cNvSpPr/>
          <p:nvPr/>
        </p:nvSpPr>
        <p:spPr>
          <a:xfrm>
            <a:off x="7623453" y="6284238"/>
            <a:ext cx="5620345" cy="912971"/>
          </a:xfrm>
          <a:prstGeom prst="rect">
            <a:avLst/>
          </a:prstGeom>
          <a:noFill/>
          <a:ln/>
        </p:spPr>
        <p:txBody>
          <a:bodyPr wrap="square" lIns="0" tIns="0" rIns="0" bIns="0" rtlCol="0" anchor="t"/>
          <a:lstStyle/>
          <a:p>
            <a:pPr marL="0" indent="0" algn="l">
              <a:lnSpc>
                <a:spcPts val="2350"/>
              </a:lnSpc>
              <a:buNone/>
            </a:pPr>
            <a:r>
              <a:rPr lang="en-US" sz="1450" dirty="0">
                <a:solidFill>
                  <a:srgbClr val="C2C4B5"/>
                </a:solidFill>
                <a:latin typeface="Bitter" pitchFamily="34" charset="0"/>
                <a:ea typeface="Bitter" pitchFamily="34" charset="-122"/>
                <a:cs typeface="Bitter" pitchFamily="34" charset="-120"/>
              </a:rPr>
              <a:t>This project establishes a strong foundation for innovations in human-computer interaction, IoT integration, and AI-based automation.</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433507" y="243840"/>
            <a:ext cx="14064546" cy="7877476"/>
          </a:xfrm>
          <a:prstGeom prst="roundRect">
            <a:avLst>
              <a:gd name="adj" fmla="val 331"/>
            </a:avLst>
          </a:prstGeom>
          <a:solidFill>
            <a:srgbClr val="1C1D1F"/>
          </a:solidFill>
          <a:ln/>
        </p:spPr>
        <p:txBody>
          <a:bodyPr/>
          <a:lstStyle/>
          <a:p>
            <a:endParaRPr lang="en-IN"/>
          </a:p>
        </p:txBody>
      </p:sp>
      <p:sp>
        <p:nvSpPr>
          <p:cNvPr id="3" name="Text 1"/>
          <p:cNvSpPr/>
          <p:nvPr/>
        </p:nvSpPr>
        <p:spPr>
          <a:xfrm>
            <a:off x="1180267" y="935593"/>
            <a:ext cx="4267676" cy="533400"/>
          </a:xfrm>
          <a:prstGeom prst="rect">
            <a:avLst/>
          </a:prstGeom>
          <a:noFill/>
          <a:ln/>
        </p:spPr>
        <p:txBody>
          <a:bodyPr wrap="none" lIns="0" tIns="0" rIns="0" bIns="0" rtlCol="0" anchor="t"/>
          <a:lstStyle/>
          <a:p>
            <a:pPr marL="0" indent="0" algn="l">
              <a:lnSpc>
                <a:spcPts val="4200"/>
              </a:lnSpc>
              <a:buNone/>
            </a:pPr>
            <a:r>
              <a:rPr lang="en-US" sz="3350" b="1" dirty="0">
                <a:solidFill>
                  <a:srgbClr val="E1E5CD"/>
                </a:solidFill>
                <a:latin typeface="Outfit Bold" pitchFamily="34" charset="0"/>
                <a:ea typeface="Outfit Bold" pitchFamily="34" charset="-122"/>
                <a:cs typeface="Outfit Bold" pitchFamily="34" charset="-120"/>
              </a:rPr>
              <a:t>Introduction</a:t>
            </a:r>
            <a:endParaRPr lang="en-US" sz="3350" dirty="0"/>
          </a:p>
        </p:txBody>
      </p:sp>
      <p:sp>
        <p:nvSpPr>
          <p:cNvPr id="4" name="Text 2"/>
          <p:cNvSpPr/>
          <p:nvPr/>
        </p:nvSpPr>
        <p:spPr>
          <a:xfrm>
            <a:off x="1180267" y="1810345"/>
            <a:ext cx="12269867" cy="819388"/>
          </a:xfrm>
          <a:prstGeom prst="rect">
            <a:avLst/>
          </a:prstGeom>
          <a:noFill/>
          <a:ln/>
        </p:spPr>
        <p:txBody>
          <a:bodyPr wrap="square" lIns="0" tIns="0" rIns="0" bIns="0" rtlCol="0" anchor="t"/>
          <a:lstStyle/>
          <a:p>
            <a:pPr marL="0" indent="0" algn="l">
              <a:lnSpc>
                <a:spcPts val="2150"/>
              </a:lnSpc>
              <a:buNone/>
            </a:pPr>
            <a:r>
              <a:rPr lang="en-US" sz="1300" dirty="0">
                <a:solidFill>
                  <a:srgbClr val="C2C4B5"/>
                </a:solidFill>
                <a:latin typeface="Bitter" pitchFamily="34" charset="0"/>
                <a:ea typeface="Bitter" pitchFamily="34" charset="-122"/>
                <a:cs typeface="Bitter" pitchFamily="34" charset="-120"/>
              </a:rPr>
              <a:t>This project introduces a  real-time gesture recognition system designed for hands-free volume control. Utilizing a standard webcam, users can intuitively adjust audio levels through simple hand movements, enhancing accessibility and user experience in various computing environments. This innovative approach allows for seamless interaction, particularly beneficial in situations where traditional input methods are inconvenient or impossible.</a:t>
            </a:r>
            <a:endParaRPr lang="en-US" sz="1300" dirty="0"/>
          </a:p>
        </p:txBody>
      </p:sp>
      <p:sp>
        <p:nvSpPr>
          <p:cNvPr id="5" name="Text 3"/>
          <p:cNvSpPr/>
          <p:nvPr/>
        </p:nvSpPr>
        <p:spPr>
          <a:xfrm>
            <a:off x="1180267" y="2885718"/>
            <a:ext cx="4462582" cy="426839"/>
          </a:xfrm>
          <a:prstGeom prst="rect">
            <a:avLst/>
          </a:prstGeom>
          <a:noFill/>
          <a:ln/>
        </p:spPr>
        <p:txBody>
          <a:bodyPr wrap="none" lIns="0" tIns="0" rIns="0" bIns="0" rtlCol="0" anchor="t"/>
          <a:lstStyle/>
          <a:p>
            <a:pPr marL="0" indent="0" algn="l">
              <a:lnSpc>
                <a:spcPts val="3350"/>
              </a:lnSpc>
              <a:buNone/>
            </a:pPr>
            <a:r>
              <a:rPr lang="en-US" sz="2650" b="1" dirty="0">
                <a:solidFill>
                  <a:srgbClr val="E1E5CD"/>
                </a:solidFill>
                <a:latin typeface="Outfit Bold" pitchFamily="34" charset="0"/>
                <a:ea typeface="Outfit Bold" pitchFamily="34" charset="-122"/>
                <a:cs typeface="Outfit Bold" pitchFamily="34" charset="-120"/>
              </a:rPr>
              <a:t>Tools &amp; Technologies Utilized</a:t>
            </a:r>
            <a:endParaRPr lang="en-US" sz="265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267" y="3568541"/>
            <a:ext cx="426720" cy="426720"/>
          </a:xfrm>
          <a:prstGeom prst="rect">
            <a:avLst/>
          </a:prstGeom>
        </p:spPr>
      </p:pic>
      <p:sp>
        <p:nvSpPr>
          <p:cNvPr id="7" name="Text 4"/>
          <p:cNvSpPr/>
          <p:nvPr/>
        </p:nvSpPr>
        <p:spPr>
          <a:xfrm>
            <a:off x="1180267" y="4208621"/>
            <a:ext cx="2133838" cy="266700"/>
          </a:xfrm>
          <a:prstGeom prst="rect">
            <a:avLst/>
          </a:prstGeom>
          <a:noFill/>
          <a:ln/>
        </p:spPr>
        <p:txBody>
          <a:bodyPr wrap="none" lIns="0" tIns="0" rIns="0" bIns="0" rtlCol="0" anchor="t"/>
          <a:lstStyle/>
          <a:p>
            <a:pPr marL="0" indent="0" algn="l">
              <a:lnSpc>
                <a:spcPts val="2100"/>
              </a:lnSpc>
              <a:buNone/>
            </a:pPr>
            <a:r>
              <a:rPr lang="en-US" sz="1650" b="1" dirty="0">
                <a:solidFill>
                  <a:srgbClr val="C2C4B5"/>
                </a:solidFill>
                <a:latin typeface="Outfit Bold" pitchFamily="34" charset="0"/>
                <a:ea typeface="Outfit Bold" pitchFamily="34" charset="-122"/>
                <a:cs typeface="Outfit Bold" pitchFamily="34" charset="-120"/>
              </a:rPr>
              <a:t>Python</a:t>
            </a:r>
            <a:endParaRPr lang="en-US" sz="1650" dirty="0"/>
          </a:p>
        </p:txBody>
      </p:sp>
      <p:sp>
        <p:nvSpPr>
          <p:cNvPr id="8" name="Text 5"/>
          <p:cNvSpPr/>
          <p:nvPr/>
        </p:nvSpPr>
        <p:spPr>
          <a:xfrm>
            <a:off x="1180267" y="4577715"/>
            <a:ext cx="6028253" cy="546259"/>
          </a:xfrm>
          <a:prstGeom prst="rect">
            <a:avLst/>
          </a:prstGeom>
          <a:noFill/>
          <a:ln/>
        </p:spPr>
        <p:txBody>
          <a:bodyPr wrap="square" lIns="0" tIns="0" rIns="0" bIns="0" rtlCol="0" anchor="t"/>
          <a:lstStyle/>
          <a:p>
            <a:pPr marL="0" indent="0" algn="l">
              <a:lnSpc>
                <a:spcPts val="2150"/>
              </a:lnSpc>
              <a:buNone/>
            </a:pPr>
            <a:r>
              <a:rPr lang="en-US" sz="1300" dirty="0">
                <a:solidFill>
                  <a:srgbClr val="C2C4B5"/>
                </a:solidFill>
                <a:latin typeface="Bitter" pitchFamily="34" charset="0"/>
                <a:ea typeface="Bitter" pitchFamily="34" charset="-122"/>
                <a:cs typeface="Bitter" pitchFamily="34" charset="-120"/>
              </a:rPr>
              <a:t>The core programming language chosen for its extensive libraries and ease of development in AI and computer vision.</a:t>
            </a:r>
            <a:endParaRPr lang="en-US" sz="1300" dirty="0"/>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880" y="3568541"/>
            <a:ext cx="426720" cy="426720"/>
          </a:xfrm>
          <a:prstGeom prst="rect">
            <a:avLst/>
          </a:prstGeom>
        </p:spPr>
      </p:pic>
      <p:sp>
        <p:nvSpPr>
          <p:cNvPr id="10" name="Text 6"/>
          <p:cNvSpPr/>
          <p:nvPr/>
        </p:nvSpPr>
        <p:spPr>
          <a:xfrm>
            <a:off x="7421880" y="4208621"/>
            <a:ext cx="2133838" cy="266700"/>
          </a:xfrm>
          <a:prstGeom prst="rect">
            <a:avLst/>
          </a:prstGeom>
          <a:noFill/>
          <a:ln/>
        </p:spPr>
        <p:txBody>
          <a:bodyPr wrap="none" lIns="0" tIns="0" rIns="0" bIns="0" rtlCol="0" anchor="t"/>
          <a:lstStyle/>
          <a:p>
            <a:pPr marL="0" indent="0" algn="l">
              <a:lnSpc>
                <a:spcPts val="2100"/>
              </a:lnSpc>
              <a:buNone/>
            </a:pPr>
            <a:r>
              <a:rPr lang="en-US" sz="1650" b="1" dirty="0">
                <a:solidFill>
                  <a:srgbClr val="C2C4B5"/>
                </a:solidFill>
                <a:latin typeface="Outfit Bold" pitchFamily="34" charset="0"/>
                <a:ea typeface="Outfit Bold" pitchFamily="34" charset="-122"/>
                <a:cs typeface="Outfit Bold" pitchFamily="34" charset="-120"/>
              </a:rPr>
              <a:t>OpenCV</a:t>
            </a:r>
            <a:endParaRPr lang="en-US" sz="1650" dirty="0"/>
          </a:p>
        </p:txBody>
      </p:sp>
      <p:sp>
        <p:nvSpPr>
          <p:cNvPr id="11" name="Text 7"/>
          <p:cNvSpPr/>
          <p:nvPr/>
        </p:nvSpPr>
        <p:spPr>
          <a:xfrm>
            <a:off x="7421880" y="4577715"/>
            <a:ext cx="6028253" cy="546259"/>
          </a:xfrm>
          <a:prstGeom prst="rect">
            <a:avLst/>
          </a:prstGeom>
          <a:noFill/>
          <a:ln/>
        </p:spPr>
        <p:txBody>
          <a:bodyPr wrap="square" lIns="0" tIns="0" rIns="0" bIns="0" rtlCol="0" anchor="t"/>
          <a:lstStyle/>
          <a:p>
            <a:pPr marL="0" indent="0" algn="l">
              <a:lnSpc>
                <a:spcPts val="2150"/>
              </a:lnSpc>
              <a:buNone/>
            </a:pPr>
            <a:r>
              <a:rPr lang="en-US" sz="1300" dirty="0">
                <a:solidFill>
                  <a:srgbClr val="C2C4B5"/>
                </a:solidFill>
                <a:latin typeface="Bitter" pitchFamily="34" charset="0"/>
                <a:ea typeface="Bitter" pitchFamily="34" charset="-122"/>
                <a:cs typeface="Bitter" pitchFamily="34" charset="-120"/>
              </a:rPr>
              <a:t>A powerful open-source library used for real-time image and video processing, crucial for capturing and manipulating webcam input.</a:t>
            </a:r>
            <a:endParaRPr lang="en-US" sz="1300" dirty="0"/>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80267" y="5465326"/>
            <a:ext cx="426720" cy="426720"/>
          </a:xfrm>
          <a:prstGeom prst="rect">
            <a:avLst/>
          </a:prstGeom>
        </p:spPr>
      </p:pic>
      <p:sp>
        <p:nvSpPr>
          <p:cNvPr id="13" name="Text 8"/>
          <p:cNvSpPr/>
          <p:nvPr/>
        </p:nvSpPr>
        <p:spPr>
          <a:xfrm>
            <a:off x="1180267" y="6105406"/>
            <a:ext cx="2133838" cy="266700"/>
          </a:xfrm>
          <a:prstGeom prst="rect">
            <a:avLst/>
          </a:prstGeom>
          <a:noFill/>
          <a:ln/>
        </p:spPr>
        <p:txBody>
          <a:bodyPr wrap="none" lIns="0" tIns="0" rIns="0" bIns="0" rtlCol="0" anchor="t"/>
          <a:lstStyle/>
          <a:p>
            <a:pPr marL="0" indent="0" algn="l">
              <a:lnSpc>
                <a:spcPts val="2100"/>
              </a:lnSpc>
              <a:buNone/>
            </a:pPr>
            <a:r>
              <a:rPr lang="en-US" sz="1650" b="1" dirty="0">
                <a:solidFill>
                  <a:srgbClr val="C2C4B5"/>
                </a:solidFill>
                <a:latin typeface="Outfit Bold" pitchFamily="34" charset="0"/>
                <a:ea typeface="Outfit Bold" pitchFamily="34" charset="-122"/>
                <a:cs typeface="Outfit Bold" pitchFamily="34" charset="-120"/>
              </a:rPr>
              <a:t>MediaPipe</a:t>
            </a:r>
            <a:endParaRPr lang="en-US" sz="1650" dirty="0"/>
          </a:p>
        </p:txBody>
      </p:sp>
      <p:sp>
        <p:nvSpPr>
          <p:cNvPr id="14" name="Text 9"/>
          <p:cNvSpPr/>
          <p:nvPr/>
        </p:nvSpPr>
        <p:spPr>
          <a:xfrm>
            <a:off x="1180267" y="6474500"/>
            <a:ext cx="6028253" cy="819388"/>
          </a:xfrm>
          <a:prstGeom prst="rect">
            <a:avLst/>
          </a:prstGeom>
          <a:noFill/>
          <a:ln/>
        </p:spPr>
        <p:txBody>
          <a:bodyPr wrap="square" lIns="0" tIns="0" rIns="0" bIns="0" rtlCol="0" anchor="t"/>
          <a:lstStyle/>
          <a:p>
            <a:pPr marL="0" indent="0" algn="l">
              <a:lnSpc>
                <a:spcPts val="2150"/>
              </a:lnSpc>
              <a:buNone/>
            </a:pPr>
            <a:r>
              <a:rPr lang="en-US" sz="1300" dirty="0">
                <a:solidFill>
                  <a:srgbClr val="C2C4B5"/>
                </a:solidFill>
                <a:latin typeface="Bitter" pitchFamily="34" charset="0"/>
                <a:ea typeface="Bitter" pitchFamily="34" charset="-122"/>
                <a:cs typeface="Bitter" pitchFamily="34" charset="-120"/>
              </a:rPr>
              <a:t>Google's framework for building multimodal applied machine learning pipelines, specifically used here for accurate hand detection and landmark tracking.</a:t>
            </a:r>
            <a:endParaRPr lang="en-US" sz="1300" dirty="0"/>
          </a:p>
        </p:txBody>
      </p:sp>
      <p:pic>
        <p:nvPicPr>
          <p:cNvPr id="1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1880" y="5465326"/>
            <a:ext cx="426720" cy="426720"/>
          </a:xfrm>
          <a:prstGeom prst="rect">
            <a:avLst/>
          </a:prstGeom>
        </p:spPr>
      </p:pic>
      <p:sp>
        <p:nvSpPr>
          <p:cNvPr id="16" name="Text 10"/>
          <p:cNvSpPr/>
          <p:nvPr/>
        </p:nvSpPr>
        <p:spPr>
          <a:xfrm>
            <a:off x="7421880" y="6105406"/>
            <a:ext cx="2133838" cy="266700"/>
          </a:xfrm>
          <a:prstGeom prst="rect">
            <a:avLst/>
          </a:prstGeom>
          <a:noFill/>
          <a:ln/>
        </p:spPr>
        <p:txBody>
          <a:bodyPr wrap="none" lIns="0" tIns="0" rIns="0" bIns="0" rtlCol="0" anchor="t"/>
          <a:lstStyle/>
          <a:p>
            <a:pPr marL="0" indent="0" algn="l">
              <a:lnSpc>
                <a:spcPts val="2100"/>
              </a:lnSpc>
              <a:buNone/>
            </a:pPr>
            <a:r>
              <a:rPr lang="en-US" sz="1650" b="1" dirty="0">
                <a:solidFill>
                  <a:srgbClr val="C2C4B5"/>
                </a:solidFill>
                <a:latin typeface="Outfit Bold" pitchFamily="34" charset="0"/>
                <a:ea typeface="Outfit Bold" pitchFamily="34" charset="-122"/>
                <a:cs typeface="Outfit Bold" pitchFamily="34" charset="-120"/>
              </a:rPr>
              <a:t>PyCaw</a:t>
            </a:r>
            <a:endParaRPr lang="en-US" sz="1650" dirty="0"/>
          </a:p>
        </p:txBody>
      </p:sp>
      <p:sp>
        <p:nvSpPr>
          <p:cNvPr id="17" name="Text 11"/>
          <p:cNvSpPr/>
          <p:nvPr/>
        </p:nvSpPr>
        <p:spPr>
          <a:xfrm>
            <a:off x="7421880" y="6474500"/>
            <a:ext cx="6028253" cy="546259"/>
          </a:xfrm>
          <a:prstGeom prst="rect">
            <a:avLst/>
          </a:prstGeom>
          <a:noFill/>
          <a:ln/>
        </p:spPr>
        <p:txBody>
          <a:bodyPr wrap="square" lIns="0" tIns="0" rIns="0" bIns="0" rtlCol="0" anchor="t"/>
          <a:lstStyle/>
          <a:p>
            <a:pPr marL="0" indent="0" algn="l">
              <a:lnSpc>
                <a:spcPts val="2150"/>
              </a:lnSpc>
              <a:buNone/>
            </a:pPr>
            <a:r>
              <a:rPr lang="en-US" sz="1300" dirty="0">
                <a:solidFill>
                  <a:srgbClr val="C2C4B5"/>
                </a:solidFill>
                <a:latin typeface="Bitter" pitchFamily="34" charset="0"/>
                <a:ea typeface="Bitter" pitchFamily="34" charset="-122"/>
                <a:cs typeface="Bitter" pitchFamily="34" charset="-120"/>
              </a:rPr>
              <a:t>A Python library enabling direct interaction with the Windows Core Audio API for precise control over system volume levels.</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433507" y="243840"/>
            <a:ext cx="14052514" cy="7877476"/>
          </a:xfrm>
          <a:prstGeom prst="roundRect">
            <a:avLst>
              <a:gd name="adj" fmla="val 329"/>
            </a:avLst>
          </a:prstGeom>
          <a:solidFill>
            <a:srgbClr val="1C1D1F"/>
          </a:solidFill>
          <a:ln/>
        </p:spPr>
        <p:txBody>
          <a:bodyPr/>
          <a:lstStyle/>
          <a:p>
            <a:endParaRPr lang="en-IN"/>
          </a:p>
        </p:txBody>
      </p:sp>
      <p:pic>
        <p:nvPicPr>
          <p:cNvPr id="3" name="Image 0" descr="preencoded.png"/>
          <p:cNvPicPr>
            <a:picLocks noChangeAspect="1"/>
          </p:cNvPicPr>
          <p:nvPr/>
        </p:nvPicPr>
        <p:blipFill>
          <a:blip r:embed="rId3"/>
          <a:stretch>
            <a:fillRect/>
          </a:stretch>
        </p:blipFill>
        <p:spPr>
          <a:xfrm>
            <a:off x="8777526" y="243840"/>
            <a:ext cx="5708495" cy="7877476"/>
          </a:xfrm>
          <a:prstGeom prst="rect">
            <a:avLst/>
          </a:prstGeom>
        </p:spPr>
      </p:pic>
      <p:sp>
        <p:nvSpPr>
          <p:cNvPr id="4" name="Text 1"/>
          <p:cNvSpPr/>
          <p:nvPr/>
        </p:nvSpPr>
        <p:spPr>
          <a:xfrm>
            <a:off x="1177528" y="828437"/>
            <a:ext cx="4251960" cy="531376"/>
          </a:xfrm>
          <a:prstGeom prst="rect">
            <a:avLst/>
          </a:prstGeom>
          <a:noFill/>
          <a:ln/>
        </p:spPr>
        <p:txBody>
          <a:bodyPr wrap="none" lIns="0" tIns="0" rIns="0" bIns="0" rtlCol="0" anchor="t"/>
          <a:lstStyle/>
          <a:p>
            <a:pPr marL="0" indent="0" algn="l">
              <a:lnSpc>
                <a:spcPts val="4150"/>
              </a:lnSpc>
              <a:buNone/>
            </a:pPr>
            <a:r>
              <a:rPr lang="en-US" sz="3300" b="1" dirty="0">
                <a:solidFill>
                  <a:srgbClr val="E1E5CD"/>
                </a:solidFill>
                <a:latin typeface="Outfit Bold" pitchFamily="34" charset="0"/>
                <a:ea typeface="Outfit Bold" pitchFamily="34" charset="-122"/>
                <a:cs typeface="Outfit Bold" pitchFamily="34" charset="-120"/>
              </a:rPr>
              <a:t>Key Outcomes</a:t>
            </a:r>
            <a:endParaRPr lang="en-US" sz="3300" dirty="0"/>
          </a:p>
        </p:txBody>
      </p:sp>
      <p:sp>
        <p:nvSpPr>
          <p:cNvPr id="5" name="Text 2"/>
          <p:cNvSpPr/>
          <p:nvPr/>
        </p:nvSpPr>
        <p:spPr>
          <a:xfrm>
            <a:off x="1177528" y="1614845"/>
            <a:ext cx="7113984" cy="543878"/>
          </a:xfrm>
          <a:prstGeom prst="rect">
            <a:avLst/>
          </a:prstGeom>
          <a:noFill/>
          <a:ln/>
        </p:spPr>
        <p:txBody>
          <a:bodyPr wrap="square" lIns="0" tIns="0" rIns="0" bIns="0" rtlCol="0" anchor="t"/>
          <a:lstStyle/>
          <a:p>
            <a:pPr marL="0" indent="0" algn="l">
              <a:lnSpc>
                <a:spcPts val="2100"/>
              </a:lnSpc>
              <a:buNone/>
            </a:pPr>
            <a:r>
              <a:rPr lang="en-US" sz="1300" dirty="0">
                <a:solidFill>
                  <a:srgbClr val="C2C4B5"/>
                </a:solidFill>
                <a:latin typeface="Bitter" pitchFamily="34" charset="0"/>
                <a:ea typeface="Bitter" pitchFamily="34" charset="-122"/>
                <a:cs typeface="Bitter" pitchFamily="34" charset="-120"/>
              </a:rPr>
              <a:t>This project aims to deliver an intuitive and highly accessible volume control solution with the following core outcomes:</a:t>
            </a:r>
            <a:endParaRPr lang="en-US" sz="1300" dirty="0"/>
          </a:p>
        </p:txBody>
      </p:sp>
      <p:sp>
        <p:nvSpPr>
          <p:cNvPr id="6" name="Shape 3"/>
          <p:cNvSpPr/>
          <p:nvPr/>
        </p:nvSpPr>
        <p:spPr>
          <a:xfrm>
            <a:off x="1177528" y="2350056"/>
            <a:ext cx="3471982" cy="510183"/>
          </a:xfrm>
          <a:prstGeom prst="roundRect">
            <a:avLst>
              <a:gd name="adj" fmla="val 480051"/>
            </a:avLst>
          </a:prstGeom>
          <a:solidFill>
            <a:srgbClr val="3B3C3E"/>
          </a:solidFill>
          <a:ln/>
        </p:spPr>
        <p:txBody>
          <a:bodyPr/>
          <a:lstStyle/>
          <a:p>
            <a:endParaRPr lang="en-IN"/>
          </a:p>
        </p:txBody>
      </p:sp>
      <p:sp>
        <p:nvSpPr>
          <p:cNvPr id="7" name="Text 4"/>
          <p:cNvSpPr/>
          <p:nvPr/>
        </p:nvSpPr>
        <p:spPr>
          <a:xfrm>
            <a:off x="2785943" y="2445663"/>
            <a:ext cx="255032" cy="318849"/>
          </a:xfrm>
          <a:prstGeom prst="rect">
            <a:avLst/>
          </a:prstGeom>
          <a:noFill/>
          <a:ln/>
        </p:spPr>
        <p:txBody>
          <a:bodyPr wrap="none" lIns="0" tIns="0" rIns="0" bIns="0" rtlCol="0" anchor="t"/>
          <a:lstStyle/>
          <a:p>
            <a:pPr marL="0" indent="0" algn="l">
              <a:lnSpc>
                <a:spcPts val="2000"/>
              </a:lnSpc>
              <a:buNone/>
            </a:pPr>
            <a:r>
              <a:rPr lang="en-US" sz="2000" b="1" dirty="0">
                <a:solidFill>
                  <a:srgbClr val="C2C4B5"/>
                </a:solidFill>
                <a:latin typeface="Outfit Bold" pitchFamily="34" charset="0"/>
                <a:ea typeface="Outfit Bold" pitchFamily="34" charset="-122"/>
                <a:cs typeface="Outfit Bold" pitchFamily="34" charset="-120"/>
              </a:rPr>
              <a:t>1</a:t>
            </a:r>
            <a:endParaRPr lang="en-US" sz="2000" dirty="0"/>
          </a:p>
        </p:txBody>
      </p:sp>
      <p:sp>
        <p:nvSpPr>
          <p:cNvPr id="8" name="Text 5"/>
          <p:cNvSpPr/>
          <p:nvPr/>
        </p:nvSpPr>
        <p:spPr>
          <a:xfrm>
            <a:off x="1829633" y="3030260"/>
            <a:ext cx="2167652" cy="265747"/>
          </a:xfrm>
          <a:prstGeom prst="rect">
            <a:avLst/>
          </a:prstGeom>
          <a:noFill/>
          <a:ln/>
        </p:spPr>
        <p:txBody>
          <a:bodyPr wrap="none" lIns="0" tIns="0" rIns="0" bIns="0" rtlCol="0" anchor="t"/>
          <a:lstStyle/>
          <a:p>
            <a:pPr marL="0" indent="0" algn="ctr">
              <a:lnSpc>
                <a:spcPts val="2050"/>
              </a:lnSpc>
              <a:buNone/>
            </a:pPr>
            <a:r>
              <a:rPr lang="en-US" sz="1650" b="1" dirty="0">
                <a:solidFill>
                  <a:srgbClr val="C2C4B5"/>
                </a:solidFill>
                <a:latin typeface="Outfit Bold" pitchFamily="34" charset="0"/>
                <a:ea typeface="Outfit Bold" pitchFamily="34" charset="-122"/>
                <a:cs typeface="Outfit Bold" pitchFamily="34" charset="-120"/>
              </a:rPr>
              <a:t>Precise Hand Tracking</a:t>
            </a:r>
            <a:endParaRPr lang="en-US" sz="1650" dirty="0"/>
          </a:p>
        </p:txBody>
      </p:sp>
      <p:sp>
        <p:nvSpPr>
          <p:cNvPr id="9" name="Text 6"/>
          <p:cNvSpPr/>
          <p:nvPr/>
        </p:nvSpPr>
        <p:spPr>
          <a:xfrm>
            <a:off x="1347549" y="3398044"/>
            <a:ext cx="3131939" cy="1087755"/>
          </a:xfrm>
          <a:prstGeom prst="rect">
            <a:avLst/>
          </a:prstGeom>
          <a:noFill/>
          <a:ln/>
        </p:spPr>
        <p:txBody>
          <a:bodyPr wrap="square" lIns="0" tIns="0" rIns="0" bIns="0" rtlCol="0" anchor="t"/>
          <a:lstStyle/>
          <a:p>
            <a:pPr marL="0" indent="0" algn="l">
              <a:lnSpc>
                <a:spcPts val="2100"/>
              </a:lnSpc>
              <a:buNone/>
            </a:pPr>
            <a:r>
              <a:rPr lang="en-US" sz="1300" dirty="0">
                <a:solidFill>
                  <a:srgbClr val="C2C4B5"/>
                </a:solidFill>
                <a:latin typeface="Bitter" pitchFamily="34" charset="0"/>
                <a:ea typeface="Bitter" pitchFamily="34" charset="-122"/>
                <a:cs typeface="Bitter" pitchFamily="34" charset="-120"/>
              </a:rPr>
              <a:t>Real-time processing of webcam input to accurately detect and track hand movements and individual finger landmarks using MediaPipe Hands.</a:t>
            </a:r>
            <a:endParaRPr lang="en-US" sz="1300" dirty="0"/>
          </a:p>
        </p:txBody>
      </p:sp>
      <p:sp>
        <p:nvSpPr>
          <p:cNvPr id="10" name="Shape 7"/>
          <p:cNvSpPr/>
          <p:nvPr/>
        </p:nvSpPr>
        <p:spPr>
          <a:xfrm>
            <a:off x="4819531" y="2350056"/>
            <a:ext cx="3471982" cy="510183"/>
          </a:xfrm>
          <a:prstGeom prst="roundRect">
            <a:avLst>
              <a:gd name="adj" fmla="val 480051"/>
            </a:avLst>
          </a:prstGeom>
          <a:solidFill>
            <a:srgbClr val="3B3C3E"/>
          </a:solidFill>
          <a:ln/>
        </p:spPr>
        <p:txBody>
          <a:bodyPr/>
          <a:lstStyle/>
          <a:p>
            <a:endParaRPr lang="en-IN"/>
          </a:p>
        </p:txBody>
      </p:sp>
      <p:sp>
        <p:nvSpPr>
          <p:cNvPr id="11" name="Text 8"/>
          <p:cNvSpPr/>
          <p:nvPr/>
        </p:nvSpPr>
        <p:spPr>
          <a:xfrm>
            <a:off x="6427946" y="2445663"/>
            <a:ext cx="255032" cy="318849"/>
          </a:xfrm>
          <a:prstGeom prst="rect">
            <a:avLst/>
          </a:prstGeom>
          <a:noFill/>
          <a:ln/>
        </p:spPr>
        <p:txBody>
          <a:bodyPr wrap="none" lIns="0" tIns="0" rIns="0" bIns="0" rtlCol="0" anchor="t"/>
          <a:lstStyle/>
          <a:p>
            <a:pPr marL="0" indent="0" algn="l">
              <a:lnSpc>
                <a:spcPts val="2000"/>
              </a:lnSpc>
              <a:buNone/>
            </a:pPr>
            <a:r>
              <a:rPr lang="en-US" sz="2000" b="1" dirty="0">
                <a:solidFill>
                  <a:srgbClr val="C2C4B5"/>
                </a:solidFill>
                <a:latin typeface="Outfit Bold" pitchFamily="34" charset="0"/>
                <a:ea typeface="Outfit Bold" pitchFamily="34" charset="-122"/>
                <a:cs typeface="Outfit Bold" pitchFamily="34" charset="-120"/>
              </a:rPr>
              <a:t>2</a:t>
            </a:r>
            <a:endParaRPr lang="en-US" sz="2000" dirty="0"/>
          </a:p>
        </p:txBody>
      </p:sp>
      <p:sp>
        <p:nvSpPr>
          <p:cNvPr id="12" name="Text 9"/>
          <p:cNvSpPr/>
          <p:nvPr/>
        </p:nvSpPr>
        <p:spPr>
          <a:xfrm>
            <a:off x="5351621" y="3030260"/>
            <a:ext cx="2407801" cy="265747"/>
          </a:xfrm>
          <a:prstGeom prst="rect">
            <a:avLst/>
          </a:prstGeom>
          <a:noFill/>
          <a:ln/>
        </p:spPr>
        <p:txBody>
          <a:bodyPr wrap="none" lIns="0" tIns="0" rIns="0" bIns="0" rtlCol="0" anchor="t"/>
          <a:lstStyle/>
          <a:p>
            <a:pPr marL="0" indent="0" algn="ctr">
              <a:lnSpc>
                <a:spcPts val="2050"/>
              </a:lnSpc>
              <a:buNone/>
            </a:pPr>
            <a:r>
              <a:rPr lang="en-US" sz="1650" b="1" dirty="0">
                <a:solidFill>
                  <a:srgbClr val="C2C4B5"/>
                </a:solidFill>
                <a:latin typeface="Outfit Bold" pitchFamily="34" charset="0"/>
                <a:ea typeface="Outfit Bold" pitchFamily="34" charset="-122"/>
                <a:cs typeface="Outfit Bold" pitchFamily="34" charset="-120"/>
              </a:rPr>
              <a:t>Intuitive Gesture Control</a:t>
            </a:r>
            <a:endParaRPr lang="en-US" sz="1650" dirty="0"/>
          </a:p>
        </p:txBody>
      </p:sp>
      <p:sp>
        <p:nvSpPr>
          <p:cNvPr id="13" name="Text 10"/>
          <p:cNvSpPr/>
          <p:nvPr/>
        </p:nvSpPr>
        <p:spPr>
          <a:xfrm>
            <a:off x="4989552" y="3398044"/>
            <a:ext cx="3131939" cy="1087755"/>
          </a:xfrm>
          <a:prstGeom prst="rect">
            <a:avLst/>
          </a:prstGeom>
          <a:noFill/>
          <a:ln/>
        </p:spPr>
        <p:txBody>
          <a:bodyPr wrap="square" lIns="0" tIns="0" rIns="0" bIns="0" rtlCol="0" anchor="t"/>
          <a:lstStyle/>
          <a:p>
            <a:pPr marL="0" indent="0" algn="l">
              <a:lnSpc>
                <a:spcPts val="2100"/>
              </a:lnSpc>
              <a:buNone/>
            </a:pPr>
            <a:r>
              <a:rPr lang="en-US" sz="1300" dirty="0">
                <a:solidFill>
                  <a:srgbClr val="C2C4B5"/>
                </a:solidFill>
                <a:latin typeface="Bitter" pitchFamily="34" charset="0"/>
                <a:ea typeface="Bitter" pitchFamily="34" charset="-122"/>
                <a:cs typeface="Bitter" pitchFamily="34" charset="-120"/>
              </a:rPr>
              <a:t>Classification of natural hand gestures, such as the distance between the thumb and index finger, to translate into precise volume adjustments.</a:t>
            </a:r>
            <a:endParaRPr lang="en-US" sz="1300" dirty="0"/>
          </a:p>
        </p:txBody>
      </p:sp>
      <p:sp>
        <p:nvSpPr>
          <p:cNvPr id="14" name="Shape 11"/>
          <p:cNvSpPr/>
          <p:nvPr/>
        </p:nvSpPr>
        <p:spPr>
          <a:xfrm>
            <a:off x="1177528" y="4825841"/>
            <a:ext cx="3471982" cy="510183"/>
          </a:xfrm>
          <a:prstGeom prst="roundRect">
            <a:avLst>
              <a:gd name="adj" fmla="val 480051"/>
            </a:avLst>
          </a:prstGeom>
          <a:solidFill>
            <a:srgbClr val="3B3C3E"/>
          </a:solidFill>
          <a:ln/>
        </p:spPr>
        <p:txBody>
          <a:bodyPr/>
          <a:lstStyle/>
          <a:p>
            <a:endParaRPr lang="en-IN"/>
          </a:p>
        </p:txBody>
      </p:sp>
      <p:sp>
        <p:nvSpPr>
          <p:cNvPr id="15" name="Text 12"/>
          <p:cNvSpPr/>
          <p:nvPr/>
        </p:nvSpPr>
        <p:spPr>
          <a:xfrm>
            <a:off x="2785943" y="4921448"/>
            <a:ext cx="255032" cy="318849"/>
          </a:xfrm>
          <a:prstGeom prst="rect">
            <a:avLst/>
          </a:prstGeom>
          <a:noFill/>
          <a:ln/>
        </p:spPr>
        <p:txBody>
          <a:bodyPr wrap="none" lIns="0" tIns="0" rIns="0" bIns="0" rtlCol="0" anchor="t"/>
          <a:lstStyle/>
          <a:p>
            <a:pPr marL="0" indent="0" algn="l">
              <a:lnSpc>
                <a:spcPts val="2000"/>
              </a:lnSpc>
              <a:buNone/>
            </a:pPr>
            <a:r>
              <a:rPr lang="en-US" sz="2000" b="1" dirty="0">
                <a:solidFill>
                  <a:srgbClr val="C2C4B5"/>
                </a:solidFill>
                <a:latin typeface="Outfit Bold" pitchFamily="34" charset="0"/>
                <a:ea typeface="Outfit Bold" pitchFamily="34" charset="-122"/>
                <a:cs typeface="Outfit Bold" pitchFamily="34" charset="-120"/>
              </a:rPr>
              <a:t>3</a:t>
            </a:r>
            <a:endParaRPr lang="en-US" sz="2000" dirty="0"/>
          </a:p>
        </p:txBody>
      </p:sp>
      <p:sp>
        <p:nvSpPr>
          <p:cNvPr id="16" name="Text 13"/>
          <p:cNvSpPr/>
          <p:nvPr/>
        </p:nvSpPr>
        <p:spPr>
          <a:xfrm>
            <a:off x="1850469" y="5506045"/>
            <a:ext cx="2125980" cy="265747"/>
          </a:xfrm>
          <a:prstGeom prst="rect">
            <a:avLst/>
          </a:prstGeom>
          <a:noFill/>
          <a:ln/>
        </p:spPr>
        <p:txBody>
          <a:bodyPr wrap="none" lIns="0" tIns="0" rIns="0" bIns="0" rtlCol="0" anchor="t"/>
          <a:lstStyle/>
          <a:p>
            <a:pPr marL="0" indent="0" algn="ctr">
              <a:lnSpc>
                <a:spcPts val="2050"/>
              </a:lnSpc>
              <a:buNone/>
            </a:pPr>
            <a:r>
              <a:rPr lang="en-US" sz="1650" b="1" dirty="0">
                <a:solidFill>
                  <a:srgbClr val="C2C4B5"/>
                </a:solidFill>
                <a:latin typeface="Outfit Bold" pitchFamily="34" charset="0"/>
                <a:ea typeface="Outfit Bold" pitchFamily="34" charset="-122"/>
                <a:cs typeface="Outfit Bold" pitchFamily="34" charset="-120"/>
              </a:rPr>
              <a:t>Rich Visual Feedback</a:t>
            </a:r>
            <a:endParaRPr lang="en-US" sz="1650" dirty="0"/>
          </a:p>
        </p:txBody>
      </p:sp>
      <p:sp>
        <p:nvSpPr>
          <p:cNvPr id="17" name="Text 14"/>
          <p:cNvSpPr/>
          <p:nvPr/>
        </p:nvSpPr>
        <p:spPr>
          <a:xfrm>
            <a:off x="1347549" y="5873829"/>
            <a:ext cx="3131939" cy="1359694"/>
          </a:xfrm>
          <a:prstGeom prst="rect">
            <a:avLst/>
          </a:prstGeom>
          <a:noFill/>
          <a:ln/>
        </p:spPr>
        <p:txBody>
          <a:bodyPr wrap="square" lIns="0" tIns="0" rIns="0" bIns="0" rtlCol="0" anchor="t"/>
          <a:lstStyle/>
          <a:p>
            <a:pPr marL="0" indent="0" algn="l">
              <a:lnSpc>
                <a:spcPts val="2100"/>
              </a:lnSpc>
              <a:buNone/>
            </a:pPr>
            <a:r>
              <a:rPr lang="en-US" sz="1300" dirty="0">
                <a:solidFill>
                  <a:srgbClr val="C2C4B5"/>
                </a:solidFill>
                <a:latin typeface="Bitter" pitchFamily="34" charset="0"/>
                <a:ea typeface="Bitter" pitchFamily="34" charset="-122"/>
                <a:cs typeface="Bitter" pitchFamily="34" charset="-120"/>
              </a:rPr>
              <a:t>A user-friendly interface providing real-time visual cues, including detected hand landmarks and the current volume level, for immediate understanding.</a:t>
            </a:r>
            <a:endParaRPr lang="en-US" sz="1300" dirty="0"/>
          </a:p>
        </p:txBody>
      </p:sp>
      <p:sp>
        <p:nvSpPr>
          <p:cNvPr id="18" name="Shape 15"/>
          <p:cNvSpPr/>
          <p:nvPr/>
        </p:nvSpPr>
        <p:spPr>
          <a:xfrm>
            <a:off x="4819531" y="4825841"/>
            <a:ext cx="3471982" cy="510183"/>
          </a:xfrm>
          <a:prstGeom prst="roundRect">
            <a:avLst>
              <a:gd name="adj" fmla="val 480051"/>
            </a:avLst>
          </a:prstGeom>
          <a:solidFill>
            <a:srgbClr val="3B3C3E"/>
          </a:solidFill>
          <a:ln/>
        </p:spPr>
        <p:txBody>
          <a:bodyPr/>
          <a:lstStyle/>
          <a:p>
            <a:endParaRPr lang="en-IN"/>
          </a:p>
        </p:txBody>
      </p:sp>
      <p:sp>
        <p:nvSpPr>
          <p:cNvPr id="19" name="Text 16"/>
          <p:cNvSpPr/>
          <p:nvPr/>
        </p:nvSpPr>
        <p:spPr>
          <a:xfrm>
            <a:off x="6427946" y="4921448"/>
            <a:ext cx="255032" cy="318849"/>
          </a:xfrm>
          <a:prstGeom prst="rect">
            <a:avLst/>
          </a:prstGeom>
          <a:noFill/>
          <a:ln/>
        </p:spPr>
        <p:txBody>
          <a:bodyPr wrap="none" lIns="0" tIns="0" rIns="0" bIns="0" rtlCol="0" anchor="t"/>
          <a:lstStyle/>
          <a:p>
            <a:pPr marL="0" indent="0" algn="l">
              <a:lnSpc>
                <a:spcPts val="2000"/>
              </a:lnSpc>
              <a:buNone/>
            </a:pPr>
            <a:r>
              <a:rPr lang="en-US" sz="2000" b="1" dirty="0">
                <a:solidFill>
                  <a:srgbClr val="C2C4B5"/>
                </a:solidFill>
                <a:latin typeface="Outfit Bold" pitchFamily="34" charset="0"/>
                <a:ea typeface="Outfit Bold" pitchFamily="34" charset="-122"/>
                <a:cs typeface="Outfit Bold" pitchFamily="34" charset="-120"/>
              </a:rPr>
              <a:t>4</a:t>
            </a:r>
            <a:endParaRPr lang="en-US" sz="2000" dirty="0"/>
          </a:p>
        </p:txBody>
      </p:sp>
      <p:sp>
        <p:nvSpPr>
          <p:cNvPr id="20" name="Text 17"/>
          <p:cNvSpPr/>
          <p:nvPr/>
        </p:nvSpPr>
        <p:spPr>
          <a:xfrm>
            <a:off x="5470803" y="5506045"/>
            <a:ext cx="2169319" cy="265747"/>
          </a:xfrm>
          <a:prstGeom prst="rect">
            <a:avLst/>
          </a:prstGeom>
          <a:noFill/>
          <a:ln/>
        </p:spPr>
        <p:txBody>
          <a:bodyPr wrap="none" lIns="0" tIns="0" rIns="0" bIns="0" rtlCol="0" anchor="t"/>
          <a:lstStyle/>
          <a:p>
            <a:pPr marL="0" indent="0" algn="ctr">
              <a:lnSpc>
                <a:spcPts val="2050"/>
              </a:lnSpc>
              <a:buNone/>
            </a:pPr>
            <a:r>
              <a:rPr lang="en-US" sz="1650" b="1" dirty="0">
                <a:solidFill>
                  <a:srgbClr val="C2C4B5"/>
                </a:solidFill>
                <a:latin typeface="Outfit Bold" pitchFamily="34" charset="0"/>
                <a:ea typeface="Outfit Bold" pitchFamily="34" charset="-122"/>
                <a:cs typeface="Outfit Bold" pitchFamily="34" charset="-120"/>
              </a:rPr>
              <a:t>Universal Accessibility</a:t>
            </a:r>
            <a:endParaRPr lang="en-US" sz="1650" dirty="0"/>
          </a:p>
        </p:txBody>
      </p:sp>
      <p:sp>
        <p:nvSpPr>
          <p:cNvPr id="21" name="Text 18"/>
          <p:cNvSpPr/>
          <p:nvPr/>
        </p:nvSpPr>
        <p:spPr>
          <a:xfrm>
            <a:off x="4989552" y="5873829"/>
            <a:ext cx="3131939" cy="1087755"/>
          </a:xfrm>
          <a:prstGeom prst="rect">
            <a:avLst/>
          </a:prstGeom>
          <a:noFill/>
          <a:ln/>
        </p:spPr>
        <p:txBody>
          <a:bodyPr wrap="square" lIns="0" tIns="0" rIns="0" bIns="0" rtlCol="0" anchor="t"/>
          <a:lstStyle/>
          <a:p>
            <a:pPr marL="0" indent="0" algn="l">
              <a:lnSpc>
                <a:spcPts val="2100"/>
              </a:lnSpc>
              <a:buNone/>
            </a:pPr>
            <a:r>
              <a:rPr lang="en-US" sz="1300" dirty="0">
                <a:solidFill>
                  <a:srgbClr val="C2C4B5"/>
                </a:solidFill>
                <a:latin typeface="Bitter" pitchFamily="34" charset="0"/>
                <a:ea typeface="Bitter" pitchFamily="34" charset="-122"/>
                <a:cs typeface="Bitter" pitchFamily="34" charset="-120"/>
              </a:rPr>
              <a:t>The system is designed to function with any standard webcam, requiring no additional specialized hardware, making it widely accessible.</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433507" y="243840"/>
            <a:ext cx="14076577" cy="7877476"/>
          </a:xfrm>
          <a:prstGeom prst="roundRect">
            <a:avLst>
              <a:gd name="adj" fmla="val 289"/>
            </a:avLst>
          </a:prstGeom>
          <a:solidFill>
            <a:srgbClr val="1C1D1F"/>
          </a:solidFill>
          <a:ln/>
        </p:spPr>
        <p:txBody>
          <a:bodyPr/>
          <a:lstStyle/>
          <a:p>
            <a:endParaRPr lang="en-IN"/>
          </a:p>
        </p:txBody>
      </p:sp>
      <p:sp>
        <p:nvSpPr>
          <p:cNvPr id="3" name="Text 1"/>
          <p:cNvSpPr/>
          <p:nvPr/>
        </p:nvSpPr>
        <p:spPr>
          <a:xfrm>
            <a:off x="1180267" y="964644"/>
            <a:ext cx="4705350" cy="466725"/>
          </a:xfrm>
          <a:prstGeom prst="rect">
            <a:avLst/>
          </a:prstGeom>
          <a:noFill/>
          <a:ln/>
        </p:spPr>
        <p:txBody>
          <a:bodyPr wrap="none" lIns="0" tIns="0" rIns="0" bIns="0" rtlCol="0" anchor="t"/>
          <a:lstStyle/>
          <a:p>
            <a:pPr marL="0" indent="0" algn="l">
              <a:lnSpc>
                <a:spcPts val="3650"/>
              </a:lnSpc>
              <a:buNone/>
            </a:pPr>
            <a:r>
              <a:rPr lang="en-US" sz="2900" b="1" dirty="0">
                <a:solidFill>
                  <a:srgbClr val="E1E5CD"/>
                </a:solidFill>
                <a:latin typeface="Outfit Bold" pitchFamily="34" charset="0"/>
                <a:ea typeface="Outfit Bold" pitchFamily="34" charset="-122"/>
                <a:cs typeface="Outfit Bold" pitchFamily="34" charset="-120"/>
              </a:rPr>
              <a:t>Modules to be Implemented</a:t>
            </a:r>
            <a:endParaRPr lang="en-US" sz="2900" dirty="0"/>
          </a:p>
        </p:txBody>
      </p:sp>
      <p:sp>
        <p:nvSpPr>
          <p:cNvPr id="4" name="Text 2"/>
          <p:cNvSpPr/>
          <p:nvPr/>
        </p:nvSpPr>
        <p:spPr>
          <a:xfrm>
            <a:off x="1180267" y="1730097"/>
            <a:ext cx="12269867" cy="239078"/>
          </a:xfrm>
          <a:prstGeom prst="rect">
            <a:avLst/>
          </a:prstGeom>
          <a:noFill/>
          <a:ln/>
        </p:spPr>
        <p:txBody>
          <a:bodyPr wrap="none" lIns="0" tIns="0" rIns="0" bIns="0" rtlCol="0" anchor="t"/>
          <a:lstStyle/>
          <a:p>
            <a:pPr marL="0" indent="0" algn="l">
              <a:lnSpc>
                <a:spcPts val="1850"/>
              </a:lnSpc>
              <a:buNone/>
            </a:pPr>
            <a:r>
              <a:rPr lang="en-US" sz="1150" dirty="0">
                <a:solidFill>
                  <a:srgbClr val="C2C4B5"/>
                </a:solidFill>
                <a:latin typeface="Bitter" pitchFamily="34" charset="0"/>
                <a:ea typeface="Bitter" pitchFamily="34" charset="-122"/>
                <a:cs typeface="Bitter" pitchFamily="34" charset="-120"/>
              </a:rPr>
              <a:t>Our system is structured into four core modules, each building upon the functionality of the last to deliver a seamless gesture-based volume control experience.</a:t>
            </a:r>
            <a:endParaRPr lang="en-US" sz="1150" dirty="0"/>
          </a:p>
        </p:txBody>
      </p:sp>
      <p:sp>
        <p:nvSpPr>
          <p:cNvPr id="5" name="Shape 3"/>
          <p:cNvSpPr/>
          <p:nvPr/>
        </p:nvSpPr>
        <p:spPr>
          <a:xfrm>
            <a:off x="1180267" y="2361128"/>
            <a:ext cx="6060281" cy="2145744"/>
          </a:xfrm>
          <a:prstGeom prst="roundRect">
            <a:avLst>
              <a:gd name="adj" fmla="val 3409"/>
            </a:avLst>
          </a:prstGeom>
          <a:solidFill>
            <a:srgbClr val="1C1D1F"/>
          </a:solidFill>
          <a:ln/>
        </p:spPr>
        <p:txBody>
          <a:bodyPr/>
          <a:lstStyle/>
          <a:p>
            <a:endParaRPr lang="en-IN"/>
          </a:p>
        </p:txBody>
      </p:sp>
      <p:sp>
        <p:nvSpPr>
          <p:cNvPr id="6" name="Shape 4"/>
          <p:cNvSpPr/>
          <p:nvPr/>
        </p:nvSpPr>
        <p:spPr>
          <a:xfrm>
            <a:off x="1180267" y="2345888"/>
            <a:ext cx="6060281" cy="60960"/>
          </a:xfrm>
          <a:prstGeom prst="roundRect">
            <a:avLst>
              <a:gd name="adj" fmla="val 36754"/>
            </a:avLst>
          </a:prstGeom>
          <a:solidFill>
            <a:srgbClr val="9FA582"/>
          </a:solidFill>
          <a:ln/>
        </p:spPr>
        <p:txBody>
          <a:bodyPr/>
          <a:lstStyle/>
          <a:p>
            <a:endParaRPr lang="en-IN"/>
          </a:p>
        </p:txBody>
      </p:sp>
      <p:sp>
        <p:nvSpPr>
          <p:cNvPr id="7" name="Shape 5"/>
          <p:cNvSpPr/>
          <p:nvPr/>
        </p:nvSpPr>
        <p:spPr>
          <a:xfrm>
            <a:off x="3986391" y="2137172"/>
            <a:ext cx="448032" cy="448032"/>
          </a:xfrm>
          <a:prstGeom prst="roundRect">
            <a:avLst>
              <a:gd name="adj" fmla="val 204093"/>
            </a:avLst>
          </a:prstGeom>
          <a:solidFill>
            <a:srgbClr val="9FA582"/>
          </a:solidFill>
          <a:ln/>
        </p:spPr>
        <p:txBody>
          <a:bodyPr/>
          <a:lstStyle/>
          <a:p>
            <a:endParaRPr lang="en-IN"/>
          </a:p>
        </p:txBody>
      </p:sp>
      <p:pic>
        <p:nvPicPr>
          <p:cNvPr id="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20813" y="2271593"/>
            <a:ext cx="179189" cy="179189"/>
          </a:xfrm>
          <a:prstGeom prst="rect">
            <a:avLst/>
          </a:prstGeom>
        </p:spPr>
      </p:pic>
      <p:sp>
        <p:nvSpPr>
          <p:cNvPr id="9" name="Text 6"/>
          <p:cNvSpPr/>
          <p:nvPr/>
        </p:nvSpPr>
        <p:spPr>
          <a:xfrm>
            <a:off x="1344811" y="2734508"/>
            <a:ext cx="2774633" cy="233363"/>
          </a:xfrm>
          <a:prstGeom prst="rect">
            <a:avLst/>
          </a:prstGeom>
          <a:noFill/>
          <a:ln/>
        </p:spPr>
        <p:txBody>
          <a:bodyPr wrap="none" lIns="0" tIns="0" rIns="0" bIns="0" rtlCol="0" anchor="t"/>
          <a:lstStyle/>
          <a:p>
            <a:pPr marL="0" indent="0" algn="l">
              <a:lnSpc>
                <a:spcPts val="1800"/>
              </a:lnSpc>
              <a:buNone/>
            </a:pPr>
            <a:r>
              <a:rPr lang="en-US" sz="1450" b="1" dirty="0">
                <a:solidFill>
                  <a:srgbClr val="C2C4B5"/>
                </a:solidFill>
                <a:latin typeface="Outfit Bold" pitchFamily="34" charset="0"/>
                <a:ea typeface="Outfit Bold" pitchFamily="34" charset="-122"/>
                <a:cs typeface="Outfit Bold" pitchFamily="34" charset="-120"/>
              </a:rPr>
              <a:t>Webcam Input &amp; Hand Detection</a:t>
            </a:r>
            <a:endParaRPr lang="en-US" sz="1450" dirty="0"/>
          </a:p>
        </p:txBody>
      </p:sp>
      <p:sp>
        <p:nvSpPr>
          <p:cNvPr id="10" name="Text 7"/>
          <p:cNvSpPr/>
          <p:nvPr/>
        </p:nvSpPr>
        <p:spPr>
          <a:xfrm>
            <a:off x="1344811" y="3057406"/>
            <a:ext cx="5731193" cy="717233"/>
          </a:xfrm>
          <a:prstGeom prst="rect">
            <a:avLst/>
          </a:prstGeom>
          <a:noFill/>
          <a:ln/>
        </p:spPr>
        <p:txBody>
          <a:bodyPr wrap="square" lIns="0" tIns="0" rIns="0" bIns="0" rtlCol="0" anchor="t"/>
          <a:lstStyle/>
          <a:p>
            <a:pPr marL="0" indent="0" algn="l">
              <a:lnSpc>
                <a:spcPts val="1850"/>
              </a:lnSpc>
              <a:buNone/>
            </a:pPr>
            <a:r>
              <a:rPr lang="en-US" sz="1150" dirty="0">
                <a:solidFill>
                  <a:srgbClr val="C2C4B5"/>
                </a:solidFill>
                <a:latin typeface="Bitter" pitchFamily="34" charset="0"/>
                <a:ea typeface="Bitter" pitchFamily="34" charset="-122"/>
                <a:cs typeface="Bitter" pitchFamily="34" charset="-120"/>
              </a:rPr>
              <a:t>This foundational module leverages OpenCV to capture live video from the webcam. It then employs MediaPipe Hands to precisely detect hands and extract 21 key landmarks in real-time, providing the essential data for subsequent analysis.</a:t>
            </a:r>
            <a:endParaRPr lang="en-US" sz="1150" dirty="0"/>
          </a:p>
        </p:txBody>
      </p:sp>
      <p:sp>
        <p:nvSpPr>
          <p:cNvPr id="11" name="Text 8"/>
          <p:cNvSpPr/>
          <p:nvPr/>
        </p:nvSpPr>
        <p:spPr>
          <a:xfrm>
            <a:off x="1344811" y="3864173"/>
            <a:ext cx="5731193" cy="239078"/>
          </a:xfrm>
          <a:prstGeom prst="rect">
            <a:avLst/>
          </a:prstGeom>
          <a:noFill/>
          <a:ln/>
        </p:spPr>
        <p:txBody>
          <a:bodyPr wrap="none" lIns="0" tIns="0" rIns="0" bIns="0" rtlCol="0" anchor="t"/>
          <a:lstStyle/>
          <a:p>
            <a:pPr marL="0" indent="0" algn="l">
              <a:lnSpc>
                <a:spcPts val="1850"/>
              </a:lnSpc>
              <a:buNone/>
            </a:pPr>
            <a:r>
              <a:rPr lang="en-US" sz="1150" b="1" dirty="0">
                <a:solidFill>
                  <a:srgbClr val="C2C4B5"/>
                </a:solidFill>
                <a:latin typeface="Bitter" pitchFamily="34" charset="0"/>
                <a:ea typeface="Bitter" pitchFamily="34" charset="-122"/>
                <a:cs typeface="Bitter" pitchFamily="34" charset="-120"/>
              </a:rPr>
              <a:t>Output:</a:t>
            </a:r>
            <a:r>
              <a:rPr lang="en-US" sz="1150" dirty="0">
                <a:solidFill>
                  <a:srgbClr val="C2C4B5"/>
                </a:solidFill>
                <a:latin typeface="Bitter" pitchFamily="34" charset="0"/>
                <a:ea typeface="Bitter" pitchFamily="34" charset="-122"/>
                <a:cs typeface="Bitter" pitchFamily="34" charset="-120"/>
              </a:rPr>
              <a:t> Live video feed with overlaid hand landmarks.</a:t>
            </a:r>
            <a:endParaRPr lang="en-US" sz="1150" dirty="0"/>
          </a:p>
        </p:txBody>
      </p:sp>
      <p:sp>
        <p:nvSpPr>
          <p:cNvPr id="12" name="Shape 9"/>
          <p:cNvSpPr/>
          <p:nvPr/>
        </p:nvSpPr>
        <p:spPr>
          <a:xfrm>
            <a:off x="7389852" y="2361128"/>
            <a:ext cx="6060281" cy="2145744"/>
          </a:xfrm>
          <a:prstGeom prst="roundRect">
            <a:avLst>
              <a:gd name="adj" fmla="val 3409"/>
            </a:avLst>
          </a:prstGeom>
          <a:solidFill>
            <a:srgbClr val="1C1D1F"/>
          </a:solidFill>
          <a:ln/>
        </p:spPr>
        <p:txBody>
          <a:bodyPr/>
          <a:lstStyle/>
          <a:p>
            <a:endParaRPr lang="en-IN"/>
          </a:p>
        </p:txBody>
      </p:sp>
      <p:sp>
        <p:nvSpPr>
          <p:cNvPr id="13" name="Shape 10"/>
          <p:cNvSpPr/>
          <p:nvPr/>
        </p:nvSpPr>
        <p:spPr>
          <a:xfrm>
            <a:off x="7389852" y="2345888"/>
            <a:ext cx="6060281" cy="60960"/>
          </a:xfrm>
          <a:prstGeom prst="roundRect">
            <a:avLst>
              <a:gd name="adj" fmla="val 36754"/>
            </a:avLst>
          </a:prstGeom>
          <a:solidFill>
            <a:srgbClr val="9FA582"/>
          </a:solidFill>
          <a:ln/>
        </p:spPr>
        <p:txBody>
          <a:bodyPr/>
          <a:lstStyle/>
          <a:p>
            <a:endParaRPr lang="en-IN"/>
          </a:p>
        </p:txBody>
      </p:sp>
      <p:sp>
        <p:nvSpPr>
          <p:cNvPr id="14" name="Shape 11"/>
          <p:cNvSpPr/>
          <p:nvPr/>
        </p:nvSpPr>
        <p:spPr>
          <a:xfrm>
            <a:off x="10195977" y="2137172"/>
            <a:ext cx="448032" cy="448032"/>
          </a:xfrm>
          <a:prstGeom prst="roundRect">
            <a:avLst>
              <a:gd name="adj" fmla="val 204093"/>
            </a:avLst>
          </a:prstGeom>
          <a:solidFill>
            <a:srgbClr val="9FA582"/>
          </a:solidFill>
          <a:ln/>
        </p:spPr>
        <p:txBody>
          <a:bodyPr/>
          <a:lstStyle/>
          <a:p>
            <a:endParaRPr lang="en-IN"/>
          </a:p>
        </p:txBody>
      </p:sp>
      <p:pic>
        <p:nvPicPr>
          <p:cNvPr id="15"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0398" y="2271593"/>
            <a:ext cx="179189" cy="179189"/>
          </a:xfrm>
          <a:prstGeom prst="rect">
            <a:avLst/>
          </a:prstGeom>
        </p:spPr>
      </p:pic>
      <p:sp>
        <p:nvSpPr>
          <p:cNvPr id="16" name="Text 12"/>
          <p:cNvSpPr/>
          <p:nvPr/>
        </p:nvSpPr>
        <p:spPr>
          <a:xfrm>
            <a:off x="7554397" y="2734508"/>
            <a:ext cx="3914537" cy="233363"/>
          </a:xfrm>
          <a:prstGeom prst="rect">
            <a:avLst/>
          </a:prstGeom>
          <a:noFill/>
          <a:ln/>
        </p:spPr>
        <p:txBody>
          <a:bodyPr wrap="none" lIns="0" tIns="0" rIns="0" bIns="0" rtlCol="0" anchor="t"/>
          <a:lstStyle/>
          <a:p>
            <a:pPr marL="0" indent="0" algn="l">
              <a:lnSpc>
                <a:spcPts val="1800"/>
              </a:lnSpc>
              <a:buNone/>
            </a:pPr>
            <a:r>
              <a:rPr lang="en-US" sz="1450" b="1" dirty="0">
                <a:solidFill>
                  <a:srgbClr val="C2C4B5"/>
                </a:solidFill>
                <a:latin typeface="Outfit Bold" pitchFamily="34" charset="0"/>
                <a:ea typeface="Outfit Bold" pitchFamily="34" charset="-122"/>
                <a:cs typeface="Outfit Bold" pitchFamily="34" charset="-120"/>
              </a:rPr>
              <a:t>Gesture Recognition &amp; Distance Measurement</a:t>
            </a:r>
            <a:endParaRPr lang="en-US" sz="1450" dirty="0"/>
          </a:p>
        </p:txBody>
      </p:sp>
      <p:sp>
        <p:nvSpPr>
          <p:cNvPr id="17" name="Text 13"/>
          <p:cNvSpPr/>
          <p:nvPr/>
        </p:nvSpPr>
        <p:spPr>
          <a:xfrm>
            <a:off x="7554397" y="3057406"/>
            <a:ext cx="5731193" cy="956310"/>
          </a:xfrm>
          <a:prstGeom prst="rect">
            <a:avLst/>
          </a:prstGeom>
          <a:noFill/>
          <a:ln/>
        </p:spPr>
        <p:txBody>
          <a:bodyPr wrap="square" lIns="0" tIns="0" rIns="0" bIns="0" rtlCol="0" anchor="t"/>
          <a:lstStyle/>
          <a:p>
            <a:pPr marL="0" indent="0" algn="l">
              <a:lnSpc>
                <a:spcPts val="1850"/>
              </a:lnSpc>
              <a:buNone/>
            </a:pPr>
            <a:r>
              <a:rPr lang="en-US" sz="1150" dirty="0">
                <a:solidFill>
                  <a:srgbClr val="C2C4B5"/>
                </a:solidFill>
                <a:latin typeface="Bitter" pitchFamily="34" charset="0"/>
                <a:ea typeface="Bitter" pitchFamily="34" charset="-122"/>
                <a:cs typeface="Bitter" pitchFamily="34" charset="-120"/>
              </a:rPr>
              <a:t>Building on the detected landmarks, this module analyzes the positions of the thumb and index fingertips. It calculates the distance between these points and classifies specific gestures (e.g., "Pinch," "Open Hand") based on predefined thresholds.</a:t>
            </a:r>
            <a:endParaRPr lang="en-US" sz="1150" dirty="0"/>
          </a:p>
        </p:txBody>
      </p:sp>
      <p:sp>
        <p:nvSpPr>
          <p:cNvPr id="18" name="Text 14"/>
          <p:cNvSpPr/>
          <p:nvPr/>
        </p:nvSpPr>
        <p:spPr>
          <a:xfrm>
            <a:off x="7554397" y="4103251"/>
            <a:ext cx="5731193" cy="239078"/>
          </a:xfrm>
          <a:prstGeom prst="rect">
            <a:avLst/>
          </a:prstGeom>
          <a:noFill/>
          <a:ln/>
        </p:spPr>
        <p:txBody>
          <a:bodyPr wrap="none" lIns="0" tIns="0" rIns="0" bIns="0" rtlCol="0" anchor="t"/>
          <a:lstStyle/>
          <a:p>
            <a:pPr marL="0" indent="0" algn="l">
              <a:lnSpc>
                <a:spcPts val="1850"/>
              </a:lnSpc>
              <a:buNone/>
            </a:pPr>
            <a:r>
              <a:rPr lang="en-US" sz="1150" b="1" dirty="0">
                <a:solidFill>
                  <a:srgbClr val="C2C4B5"/>
                </a:solidFill>
                <a:latin typeface="Bitter" pitchFamily="34" charset="0"/>
                <a:ea typeface="Bitter" pitchFamily="34" charset="-122"/>
                <a:cs typeface="Bitter" pitchFamily="34" charset="-120"/>
              </a:rPr>
              <a:t>Output:</a:t>
            </a:r>
            <a:r>
              <a:rPr lang="en-US" sz="1150" dirty="0">
                <a:solidFill>
                  <a:srgbClr val="C2C4B5"/>
                </a:solidFill>
                <a:latin typeface="Bitter" pitchFamily="34" charset="0"/>
                <a:ea typeface="Bitter" pitchFamily="34" charset="-122"/>
                <a:cs typeface="Bitter" pitchFamily="34" charset="-120"/>
              </a:rPr>
              <a:t> Real-time display of calculated distance and gesture classification.</a:t>
            </a:r>
            <a:endParaRPr lang="en-US" sz="1150" dirty="0"/>
          </a:p>
        </p:txBody>
      </p:sp>
      <p:sp>
        <p:nvSpPr>
          <p:cNvPr id="19" name="Shape 15"/>
          <p:cNvSpPr/>
          <p:nvPr/>
        </p:nvSpPr>
        <p:spPr>
          <a:xfrm>
            <a:off x="1180267" y="4880134"/>
            <a:ext cx="6060281" cy="2384822"/>
          </a:xfrm>
          <a:prstGeom prst="roundRect">
            <a:avLst>
              <a:gd name="adj" fmla="val 3067"/>
            </a:avLst>
          </a:prstGeom>
          <a:solidFill>
            <a:srgbClr val="1C1D1F"/>
          </a:solidFill>
          <a:ln/>
        </p:spPr>
        <p:txBody>
          <a:bodyPr/>
          <a:lstStyle/>
          <a:p>
            <a:endParaRPr lang="en-IN"/>
          </a:p>
        </p:txBody>
      </p:sp>
      <p:sp>
        <p:nvSpPr>
          <p:cNvPr id="20" name="Shape 16"/>
          <p:cNvSpPr/>
          <p:nvPr/>
        </p:nvSpPr>
        <p:spPr>
          <a:xfrm>
            <a:off x="1180267" y="4864894"/>
            <a:ext cx="6060281" cy="60960"/>
          </a:xfrm>
          <a:prstGeom prst="roundRect">
            <a:avLst>
              <a:gd name="adj" fmla="val 36754"/>
            </a:avLst>
          </a:prstGeom>
          <a:solidFill>
            <a:srgbClr val="9FA582"/>
          </a:solidFill>
          <a:ln/>
        </p:spPr>
        <p:txBody>
          <a:bodyPr/>
          <a:lstStyle/>
          <a:p>
            <a:endParaRPr lang="en-IN"/>
          </a:p>
        </p:txBody>
      </p:sp>
      <p:sp>
        <p:nvSpPr>
          <p:cNvPr id="21" name="Shape 17"/>
          <p:cNvSpPr/>
          <p:nvPr/>
        </p:nvSpPr>
        <p:spPr>
          <a:xfrm>
            <a:off x="3986391" y="4656177"/>
            <a:ext cx="448032" cy="448032"/>
          </a:xfrm>
          <a:prstGeom prst="roundRect">
            <a:avLst>
              <a:gd name="adj" fmla="val 204093"/>
            </a:avLst>
          </a:prstGeom>
          <a:solidFill>
            <a:srgbClr val="9FA582"/>
          </a:solidFill>
          <a:ln/>
        </p:spPr>
        <p:txBody>
          <a:bodyPr/>
          <a:lstStyle/>
          <a:p>
            <a:endParaRPr lang="en-IN"/>
          </a:p>
        </p:txBody>
      </p:sp>
      <p:pic>
        <p:nvPicPr>
          <p:cNvPr id="2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0813" y="4790599"/>
            <a:ext cx="179189" cy="179189"/>
          </a:xfrm>
          <a:prstGeom prst="rect">
            <a:avLst/>
          </a:prstGeom>
        </p:spPr>
      </p:pic>
      <p:sp>
        <p:nvSpPr>
          <p:cNvPr id="23" name="Text 18"/>
          <p:cNvSpPr/>
          <p:nvPr/>
        </p:nvSpPr>
        <p:spPr>
          <a:xfrm>
            <a:off x="1344811" y="5253514"/>
            <a:ext cx="2269808" cy="233363"/>
          </a:xfrm>
          <a:prstGeom prst="rect">
            <a:avLst/>
          </a:prstGeom>
          <a:noFill/>
          <a:ln/>
        </p:spPr>
        <p:txBody>
          <a:bodyPr wrap="none" lIns="0" tIns="0" rIns="0" bIns="0" rtlCol="0" anchor="t"/>
          <a:lstStyle/>
          <a:p>
            <a:pPr marL="0" indent="0" algn="l">
              <a:lnSpc>
                <a:spcPts val="1800"/>
              </a:lnSpc>
              <a:buNone/>
            </a:pPr>
            <a:r>
              <a:rPr lang="en-US" sz="1450" b="1" dirty="0">
                <a:solidFill>
                  <a:srgbClr val="C2C4B5"/>
                </a:solidFill>
                <a:latin typeface="Outfit Bold" pitchFamily="34" charset="0"/>
                <a:ea typeface="Outfit Bold" pitchFamily="34" charset="-122"/>
                <a:cs typeface="Outfit Bold" pitchFamily="34" charset="-120"/>
              </a:rPr>
              <a:t>Volume Mapping &amp; Control</a:t>
            </a:r>
            <a:endParaRPr lang="en-US" sz="1450" dirty="0"/>
          </a:p>
        </p:txBody>
      </p:sp>
      <p:sp>
        <p:nvSpPr>
          <p:cNvPr id="24" name="Text 19"/>
          <p:cNvSpPr/>
          <p:nvPr/>
        </p:nvSpPr>
        <p:spPr>
          <a:xfrm>
            <a:off x="1344811" y="5576411"/>
            <a:ext cx="5731193" cy="956310"/>
          </a:xfrm>
          <a:prstGeom prst="rect">
            <a:avLst/>
          </a:prstGeom>
          <a:noFill/>
          <a:ln/>
        </p:spPr>
        <p:txBody>
          <a:bodyPr wrap="square" lIns="0" tIns="0" rIns="0" bIns="0" rtlCol="0" anchor="t"/>
          <a:lstStyle/>
          <a:p>
            <a:pPr marL="0" indent="0" algn="l">
              <a:lnSpc>
                <a:spcPts val="1850"/>
              </a:lnSpc>
              <a:buNone/>
            </a:pPr>
            <a:r>
              <a:rPr lang="en-US" sz="1150" dirty="0">
                <a:solidFill>
                  <a:srgbClr val="C2C4B5"/>
                </a:solidFill>
                <a:latin typeface="Bitter" pitchFamily="34" charset="0"/>
                <a:ea typeface="Bitter" pitchFamily="34" charset="-122"/>
                <a:cs typeface="Bitter" pitchFamily="34" charset="-120"/>
              </a:rPr>
              <a:t>This module translates the measured gesture distance into a system volume level (0-100%). Utilizing PyCAW, it dynamically adjusts the system's audio. A built-in smoothing function prevents abrupt volume changes, ensuring a fluid user experience.</a:t>
            </a:r>
            <a:endParaRPr lang="en-US" sz="1150" dirty="0"/>
          </a:p>
        </p:txBody>
      </p:sp>
      <p:sp>
        <p:nvSpPr>
          <p:cNvPr id="25" name="Text 20"/>
          <p:cNvSpPr/>
          <p:nvPr/>
        </p:nvSpPr>
        <p:spPr>
          <a:xfrm>
            <a:off x="1344811" y="6622256"/>
            <a:ext cx="5731193" cy="239078"/>
          </a:xfrm>
          <a:prstGeom prst="rect">
            <a:avLst/>
          </a:prstGeom>
          <a:noFill/>
          <a:ln/>
        </p:spPr>
        <p:txBody>
          <a:bodyPr wrap="none" lIns="0" tIns="0" rIns="0" bIns="0" rtlCol="0" anchor="t"/>
          <a:lstStyle/>
          <a:p>
            <a:pPr marL="0" indent="0" algn="l">
              <a:lnSpc>
                <a:spcPts val="1850"/>
              </a:lnSpc>
              <a:buNone/>
            </a:pPr>
            <a:r>
              <a:rPr lang="en-US" sz="1150" b="1" dirty="0">
                <a:solidFill>
                  <a:srgbClr val="C2C4B5"/>
                </a:solidFill>
                <a:latin typeface="Bitter" pitchFamily="34" charset="0"/>
                <a:ea typeface="Bitter" pitchFamily="34" charset="-122"/>
                <a:cs typeface="Bitter" pitchFamily="34" charset="-120"/>
              </a:rPr>
              <a:t>Output:</a:t>
            </a:r>
            <a:r>
              <a:rPr lang="en-US" sz="1150" dirty="0">
                <a:solidFill>
                  <a:srgbClr val="C2C4B5"/>
                </a:solidFill>
                <a:latin typeface="Bitter" pitchFamily="34" charset="0"/>
                <a:ea typeface="Bitter" pitchFamily="34" charset="-122"/>
                <a:cs typeface="Bitter" pitchFamily="34" charset="-120"/>
              </a:rPr>
              <a:t> Smooth, real-time volume adjustment synchronized with hand gestures.</a:t>
            </a:r>
            <a:endParaRPr lang="en-US" sz="1150" dirty="0"/>
          </a:p>
        </p:txBody>
      </p:sp>
      <p:sp>
        <p:nvSpPr>
          <p:cNvPr id="26" name="Shape 21"/>
          <p:cNvSpPr/>
          <p:nvPr/>
        </p:nvSpPr>
        <p:spPr>
          <a:xfrm>
            <a:off x="7389852" y="4880134"/>
            <a:ext cx="6060281" cy="2384822"/>
          </a:xfrm>
          <a:prstGeom prst="roundRect">
            <a:avLst>
              <a:gd name="adj" fmla="val 3067"/>
            </a:avLst>
          </a:prstGeom>
          <a:solidFill>
            <a:srgbClr val="1C1D1F"/>
          </a:solidFill>
          <a:ln/>
        </p:spPr>
        <p:txBody>
          <a:bodyPr/>
          <a:lstStyle/>
          <a:p>
            <a:endParaRPr lang="en-IN"/>
          </a:p>
        </p:txBody>
      </p:sp>
      <p:sp>
        <p:nvSpPr>
          <p:cNvPr id="27" name="Shape 22"/>
          <p:cNvSpPr/>
          <p:nvPr/>
        </p:nvSpPr>
        <p:spPr>
          <a:xfrm>
            <a:off x="7389852" y="4864894"/>
            <a:ext cx="6060281" cy="60960"/>
          </a:xfrm>
          <a:prstGeom prst="roundRect">
            <a:avLst>
              <a:gd name="adj" fmla="val 36754"/>
            </a:avLst>
          </a:prstGeom>
          <a:solidFill>
            <a:srgbClr val="9FA582"/>
          </a:solidFill>
          <a:ln/>
        </p:spPr>
        <p:txBody>
          <a:bodyPr/>
          <a:lstStyle/>
          <a:p>
            <a:endParaRPr lang="en-IN"/>
          </a:p>
        </p:txBody>
      </p:sp>
      <p:sp>
        <p:nvSpPr>
          <p:cNvPr id="28" name="Shape 23"/>
          <p:cNvSpPr/>
          <p:nvPr/>
        </p:nvSpPr>
        <p:spPr>
          <a:xfrm>
            <a:off x="10195977" y="4656177"/>
            <a:ext cx="448032" cy="448032"/>
          </a:xfrm>
          <a:prstGeom prst="roundRect">
            <a:avLst>
              <a:gd name="adj" fmla="val 204093"/>
            </a:avLst>
          </a:prstGeom>
          <a:solidFill>
            <a:srgbClr val="9FA582"/>
          </a:solidFill>
          <a:ln/>
        </p:spPr>
        <p:txBody>
          <a:bodyPr/>
          <a:lstStyle/>
          <a:p>
            <a:endParaRPr lang="en-IN"/>
          </a:p>
        </p:txBody>
      </p:sp>
      <p:pic>
        <p:nvPicPr>
          <p:cNvPr id="2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30398" y="4790599"/>
            <a:ext cx="179189" cy="179189"/>
          </a:xfrm>
          <a:prstGeom prst="rect">
            <a:avLst/>
          </a:prstGeom>
        </p:spPr>
      </p:pic>
      <p:sp>
        <p:nvSpPr>
          <p:cNvPr id="30" name="Text 24"/>
          <p:cNvSpPr/>
          <p:nvPr/>
        </p:nvSpPr>
        <p:spPr>
          <a:xfrm>
            <a:off x="7554397" y="5253514"/>
            <a:ext cx="2267069" cy="233363"/>
          </a:xfrm>
          <a:prstGeom prst="rect">
            <a:avLst/>
          </a:prstGeom>
          <a:noFill/>
          <a:ln/>
        </p:spPr>
        <p:txBody>
          <a:bodyPr wrap="none" lIns="0" tIns="0" rIns="0" bIns="0" rtlCol="0" anchor="t"/>
          <a:lstStyle/>
          <a:p>
            <a:pPr marL="0" indent="0" algn="l">
              <a:lnSpc>
                <a:spcPts val="1800"/>
              </a:lnSpc>
              <a:buNone/>
            </a:pPr>
            <a:r>
              <a:rPr lang="en-US" sz="1450" b="1" dirty="0">
                <a:solidFill>
                  <a:srgbClr val="C2C4B5"/>
                </a:solidFill>
                <a:latin typeface="Outfit Bold" pitchFamily="34" charset="0"/>
                <a:ea typeface="Outfit Bold" pitchFamily="34" charset="-122"/>
                <a:cs typeface="Outfit Bold" pitchFamily="34" charset="-120"/>
              </a:rPr>
              <a:t>User Interface &amp; Feedback</a:t>
            </a:r>
            <a:endParaRPr lang="en-US" sz="1450" dirty="0"/>
          </a:p>
        </p:txBody>
      </p:sp>
      <p:sp>
        <p:nvSpPr>
          <p:cNvPr id="31" name="Text 25"/>
          <p:cNvSpPr/>
          <p:nvPr/>
        </p:nvSpPr>
        <p:spPr>
          <a:xfrm>
            <a:off x="7554397" y="5576411"/>
            <a:ext cx="5731193" cy="956310"/>
          </a:xfrm>
          <a:prstGeom prst="rect">
            <a:avLst/>
          </a:prstGeom>
          <a:noFill/>
          <a:ln/>
        </p:spPr>
        <p:txBody>
          <a:bodyPr wrap="square" lIns="0" tIns="0" rIns="0" bIns="0" rtlCol="0" anchor="t"/>
          <a:lstStyle/>
          <a:p>
            <a:pPr marL="0" indent="0" algn="l">
              <a:lnSpc>
                <a:spcPts val="1850"/>
              </a:lnSpc>
              <a:buNone/>
            </a:pPr>
            <a:r>
              <a:rPr lang="en-US" sz="1150" dirty="0">
                <a:solidFill>
                  <a:srgbClr val="C2C4B5"/>
                </a:solidFill>
                <a:latin typeface="Bitter" pitchFamily="34" charset="0"/>
                <a:ea typeface="Bitter" pitchFamily="34" charset="-122"/>
                <a:cs typeface="Bitter" pitchFamily="34" charset="-120"/>
              </a:rPr>
              <a:t>The final module presents all system outputs on an interactive Streamlit dashboard. It overlays the detected gesture name, measured distance, and current volume directly onto the live camera feed, complemented by visual indicators for clear user feedback.</a:t>
            </a:r>
            <a:endParaRPr lang="en-US" sz="1150" dirty="0"/>
          </a:p>
        </p:txBody>
      </p:sp>
      <p:sp>
        <p:nvSpPr>
          <p:cNvPr id="32" name="Text 26"/>
          <p:cNvSpPr/>
          <p:nvPr/>
        </p:nvSpPr>
        <p:spPr>
          <a:xfrm>
            <a:off x="7554397" y="6622256"/>
            <a:ext cx="5731193" cy="478155"/>
          </a:xfrm>
          <a:prstGeom prst="rect">
            <a:avLst/>
          </a:prstGeom>
          <a:noFill/>
          <a:ln/>
        </p:spPr>
        <p:txBody>
          <a:bodyPr wrap="square" lIns="0" tIns="0" rIns="0" bIns="0" rtlCol="0" anchor="t"/>
          <a:lstStyle/>
          <a:p>
            <a:pPr marL="0" indent="0" algn="l">
              <a:lnSpc>
                <a:spcPts val="1850"/>
              </a:lnSpc>
              <a:buNone/>
            </a:pPr>
            <a:r>
              <a:rPr lang="en-US" sz="1150" b="1" dirty="0">
                <a:solidFill>
                  <a:srgbClr val="C2C4B5"/>
                </a:solidFill>
                <a:latin typeface="Bitter" pitchFamily="34" charset="0"/>
                <a:ea typeface="Bitter" pitchFamily="34" charset="-122"/>
                <a:cs typeface="Bitter" pitchFamily="34" charset="-120"/>
              </a:rPr>
              <a:t>Output:</a:t>
            </a:r>
            <a:r>
              <a:rPr lang="en-US" sz="1150" dirty="0">
                <a:solidFill>
                  <a:srgbClr val="C2C4B5"/>
                </a:solidFill>
                <a:latin typeface="Bitter" pitchFamily="34" charset="0"/>
                <a:ea typeface="Bitter" pitchFamily="34" charset="-122"/>
                <a:cs typeface="Bitter" pitchFamily="34" charset="-120"/>
              </a:rPr>
              <a:t> A comprehensive interactive UI showcasing live gesture control and system responses.</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269"/>
            </a:avLst>
          </a:prstGeom>
          <a:solidFill>
            <a:srgbClr val="1C1D1F"/>
          </a:solidFill>
          <a:ln/>
        </p:spPr>
        <p:txBody>
          <a:bodyPr/>
          <a:lstStyle/>
          <a:p>
            <a:endParaRPr lang="en-IN"/>
          </a:p>
        </p:txBody>
      </p:sp>
      <p:pic>
        <p:nvPicPr>
          <p:cNvPr id="3" name="Image 0" descr="preencoded.png"/>
          <p:cNvPicPr>
            <a:picLocks noChangeAspect="1"/>
          </p:cNvPicPr>
          <p:nvPr/>
        </p:nvPicPr>
        <p:blipFill>
          <a:blip r:embed="rId3"/>
          <a:stretch>
            <a:fillRect/>
          </a:stretch>
        </p:blipFill>
        <p:spPr>
          <a:xfrm>
            <a:off x="8777526" y="243840"/>
            <a:ext cx="5419249" cy="7741920"/>
          </a:xfrm>
          <a:prstGeom prst="rect">
            <a:avLst/>
          </a:prstGeom>
        </p:spPr>
      </p:pic>
      <p:sp>
        <p:nvSpPr>
          <p:cNvPr id="4" name="Text 1"/>
          <p:cNvSpPr/>
          <p:nvPr/>
        </p:nvSpPr>
        <p:spPr>
          <a:xfrm>
            <a:off x="1180267" y="1044535"/>
            <a:ext cx="6540460" cy="433388"/>
          </a:xfrm>
          <a:prstGeom prst="rect">
            <a:avLst/>
          </a:prstGeom>
          <a:noFill/>
          <a:ln/>
        </p:spPr>
        <p:txBody>
          <a:bodyPr wrap="none" lIns="0" tIns="0" rIns="0" bIns="0" rtlCol="0" anchor="t"/>
          <a:lstStyle/>
          <a:p>
            <a:pPr marL="0" indent="0" algn="l">
              <a:lnSpc>
                <a:spcPts val="3400"/>
              </a:lnSpc>
              <a:buNone/>
            </a:pPr>
            <a:r>
              <a:rPr lang="en-US" sz="2700" b="1" dirty="0">
                <a:solidFill>
                  <a:srgbClr val="E1E5CD"/>
                </a:solidFill>
                <a:latin typeface="Outfit Bold" pitchFamily="34" charset="0"/>
                <a:ea typeface="Outfit Bold" pitchFamily="34" charset="-122"/>
                <a:cs typeface="Outfit Bold" pitchFamily="34" charset="-120"/>
              </a:rPr>
              <a:t>Milestone 1 : Core Application Foundation</a:t>
            </a:r>
            <a:endParaRPr lang="en-US" sz="2700" dirty="0"/>
          </a:p>
        </p:txBody>
      </p:sp>
      <p:sp>
        <p:nvSpPr>
          <p:cNvPr id="5" name="Text 2"/>
          <p:cNvSpPr/>
          <p:nvPr/>
        </p:nvSpPr>
        <p:spPr>
          <a:xfrm>
            <a:off x="1180267" y="1685925"/>
            <a:ext cx="7108508" cy="887730"/>
          </a:xfrm>
          <a:prstGeom prst="rect">
            <a:avLst/>
          </a:prstGeom>
          <a:noFill/>
          <a:ln/>
        </p:spPr>
        <p:txBody>
          <a:bodyPr wrap="square" lIns="0" tIns="0" rIns="0" bIns="0" rtlCol="0" anchor="t"/>
          <a:lstStyle/>
          <a:p>
            <a:pPr marL="0" indent="0" algn="l">
              <a:lnSpc>
                <a:spcPts val="1700"/>
              </a:lnSpc>
              <a:buNone/>
            </a:pPr>
            <a:r>
              <a:rPr lang="en-US" sz="1050" dirty="0">
                <a:solidFill>
                  <a:srgbClr val="C2C4B5"/>
                </a:solidFill>
                <a:latin typeface="Bitter" pitchFamily="34" charset="0"/>
                <a:ea typeface="Bitter" pitchFamily="34" charset="-122"/>
                <a:cs typeface="Bitter" pitchFamily="34" charset="-120"/>
              </a:rPr>
              <a:t>This pivotal initial milestone establishes the fundamental architecture of our innovative gesture-based volume control system. This phase is dedicated to perfecting robust hand detection, ensuring precise gesture interpretation, and achieving seamless integration with underlying system audio controls, all effortlessly accessible via a standard webcam.</a:t>
            </a:r>
            <a:endParaRPr lang="en-US" sz="1050" dirty="0"/>
          </a:p>
        </p:txBody>
      </p:sp>
      <p:sp>
        <p:nvSpPr>
          <p:cNvPr id="6" name="Shape 3"/>
          <p:cNvSpPr/>
          <p:nvPr/>
        </p:nvSpPr>
        <p:spPr>
          <a:xfrm>
            <a:off x="1180267" y="2729627"/>
            <a:ext cx="3484959" cy="2155746"/>
          </a:xfrm>
          <a:prstGeom prst="roundRect">
            <a:avLst>
              <a:gd name="adj" fmla="val 3393"/>
            </a:avLst>
          </a:prstGeom>
          <a:solidFill>
            <a:srgbClr val="1C1D1F"/>
          </a:solidFill>
          <a:ln w="15240">
            <a:solidFill>
              <a:srgbClr val="545557"/>
            </a:solidFill>
            <a:prstDash val="solid"/>
          </a:ln>
        </p:spPr>
        <p:txBody>
          <a:bodyPr/>
          <a:lstStyle/>
          <a:p>
            <a:endParaRPr lang="en-IN"/>
          </a:p>
        </p:txBody>
      </p:sp>
      <p:sp>
        <p:nvSpPr>
          <p:cNvPr id="7" name="Shape 4"/>
          <p:cNvSpPr/>
          <p:nvPr/>
        </p:nvSpPr>
        <p:spPr>
          <a:xfrm>
            <a:off x="1165027" y="2729627"/>
            <a:ext cx="60960" cy="2155746"/>
          </a:xfrm>
          <a:prstGeom prst="roundRect">
            <a:avLst>
              <a:gd name="adj" fmla="val 34129"/>
            </a:avLst>
          </a:prstGeom>
          <a:solidFill>
            <a:srgbClr val="9FA582"/>
          </a:solidFill>
          <a:ln/>
        </p:spPr>
        <p:txBody>
          <a:bodyPr/>
          <a:lstStyle/>
          <a:p>
            <a:endParaRPr lang="en-IN"/>
          </a:p>
        </p:txBody>
      </p:sp>
      <p:sp>
        <p:nvSpPr>
          <p:cNvPr id="8" name="Text 5"/>
          <p:cNvSpPr/>
          <p:nvPr/>
        </p:nvSpPr>
        <p:spPr>
          <a:xfrm>
            <a:off x="1379815" y="2883456"/>
            <a:ext cx="3131582" cy="433388"/>
          </a:xfrm>
          <a:prstGeom prst="rect">
            <a:avLst/>
          </a:prstGeom>
          <a:noFill/>
          <a:ln/>
        </p:spPr>
        <p:txBody>
          <a:bodyPr wrap="squar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Advanced Real-time Hand &amp; Gesture Recognition</a:t>
            </a:r>
            <a:endParaRPr lang="en-US" sz="1350" dirty="0"/>
          </a:p>
        </p:txBody>
      </p:sp>
      <p:sp>
        <p:nvSpPr>
          <p:cNvPr id="9" name="Text 6"/>
          <p:cNvSpPr/>
          <p:nvPr/>
        </p:nvSpPr>
        <p:spPr>
          <a:xfrm>
            <a:off x="1379815" y="3399949"/>
            <a:ext cx="3131582" cy="1109663"/>
          </a:xfrm>
          <a:prstGeom prst="rect">
            <a:avLst/>
          </a:prstGeom>
          <a:noFill/>
          <a:ln/>
        </p:spPr>
        <p:txBody>
          <a:bodyPr wrap="square" lIns="0" tIns="0" rIns="0" bIns="0" rtlCol="0" anchor="t"/>
          <a:lstStyle/>
          <a:p>
            <a:pPr marL="0" indent="0" algn="l">
              <a:lnSpc>
                <a:spcPts val="1700"/>
              </a:lnSpc>
              <a:buNone/>
            </a:pPr>
            <a:r>
              <a:rPr lang="en-US" sz="1050" dirty="0">
                <a:solidFill>
                  <a:srgbClr val="C2C4B5"/>
                </a:solidFill>
                <a:latin typeface="Bitter" pitchFamily="34" charset="0"/>
                <a:ea typeface="Bitter" pitchFamily="34" charset="-122"/>
                <a:cs typeface="Bitter" pitchFamily="34" charset="-120"/>
              </a:rPr>
              <a:t>Leveraging webcam input and the sophisticated MediaPipe framework, our system precisely tracks 21 distinct hand landmarks, enabling accurate classification of nuanced gestures, such as the crucial thumb-index distance for control.</a:t>
            </a:r>
            <a:endParaRPr lang="en-US" sz="1050" dirty="0"/>
          </a:p>
        </p:txBody>
      </p:sp>
      <p:sp>
        <p:nvSpPr>
          <p:cNvPr id="10" name="Shape 7"/>
          <p:cNvSpPr/>
          <p:nvPr/>
        </p:nvSpPr>
        <p:spPr>
          <a:xfrm>
            <a:off x="4803815" y="2729627"/>
            <a:ext cx="3484959" cy="2155746"/>
          </a:xfrm>
          <a:prstGeom prst="roundRect">
            <a:avLst>
              <a:gd name="adj" fmla="val 3393"/>
            </a:avLst>
          </a:prstGeom>
          <a:solidFill>
            <a:srgbClr val="1C1D1F"/>
          </a:solidFill>
          <a:ln w="15240">
            <a:solidFill>
              <a:srgbClr val="545557"/>
            </a:solidFill>
            <a:prstDash val="solid"/>
          </a:ln>
        </p:spPr>
        <p:txBody>
          <a:bodyPr/>
          <a:lstStyle/>
          <a:p>
            <a:endParaRPr lang="en-IN"/>
          </a:p>
        </p:txBody>
      </p:sp>
      <p:sp>
        <p:nvSpPr>
          <p:cNvPr id="11" name="Shape 8"/>
          <p:cNvSpPr/>
          <p:nvPr/>
        </p:nvSpPr>
        <p:spPr>
          <a:xfrm>
            <a:off x="4788575" y="2729627"/>
            <a:ext cx="60960" cy="2155746"/>
          </a:xfrm>
          <a:prstGeom prst="roundRect">
            <a:avLst>
              <a:gd name="adj" fmla="val 34129"/>
            </a:avLst>
          </a:prstGeom>
          <a:solidFill>
            <a:srgbClr val="9FA582"/>
          </a:solidFill>
          <a:ln/>
        </p:spPr>
        <p:txBody>
          <a:bodyPr/>
          <a:lstStyle/>
          <a:p>
            <a:endParaRPr lang="en-IN"/>
          </a:p>
        </p:txBody>
      </p:sp>
      <p:sp>
        <p:nvSpPr>
          <p:cNvPr id="12" name="Text 9"/>
          <p:cNvSpPr/>
          <p:nvPr/>
        </p:nvSpPr>
        <p:spPr>
          <a:xfrm>
            <a:off x="5003363" y="2883456"/>
            <a:ext cx="3131582" cy="433388"/>
          </a:xfrm>
          <a:prstGeom prst="rect">
            <a:avLst/>
          </a:prstGeom>
          <a:noFill/>
          <a:ln/>
        </p:spPr>
        <p:txBody>
          <a:bodyPr wrap="squar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Responsive &amp; Refined Volume Modulation</a:t>
            </a:r>
            <a:endParaRPr lang="en-US" sz="1350" dirty="0"/>
          </a:p>
        </p:txBody>
      </p:sp>
      <p:sp>
        <p:nvSpPr>
          <p:cNvPr id="13" name="Text 10"/>
          <p:cNvSpPr/>
          <p:nvPr/>
        </p:nvSpPr>
        <p:spPr>
          <a:xfrm>
            <a:off x="5003363" y="3399949"/>
            <a:ext cx="3131582" cy="1331595"/>
          </a:xfrm>
          <a:prstGeom prst="rect">
            <a:avLst/>
          </a:prstGeom>
          <a:noFill/>
          <a:ln/>
        </p:spPr>
        <p:txBody>
          <a:bodyPr wrap="square" lIns="0" tIns="0" rIns="0" bIns="0" rtlCol="0" anchor="t"/>
          <a:lstStyle/>
          <a:p>
            <a:pPr marL="0" indent="0" algn="l">
              <a:lnSpc>
                <a:spcPts val="1700"/>
              </a:lnSpc>
              <a:buNone/>
            </a:pPr>
            <a:r>
              <a:rPr lang="en-US" sz="1050" dirty="0">
                <a:solidFill>
                  <a:srgbClr val="C2C4B5"/>
                </a:solidFill>
                <a:latin typeface="Bitter" pitchFamily="34" charset="0"/>
                <a:ea typeface="Bitter" pitchFamily="34" charset="-122"/>
                <a:cs typeface="Bitter" pitchFamily="34" charset="-120"/>
              </a:rPr>
              <a:t>Translating detected gestures into granular system volume adjustments (ranging from 0-100%), our solution integrates advanced smoothing algorithms and noise reduction to deliver an exceptionally fluid and responsive user experience.</a:t>
            </a:r>
            <a:endParaRPr lang="en-US" sz="1050" dirty="0"/>
          </a:p>
        </p:txBody>
      </p:sp>
      <p:sp>
        <p:nvSpPr>
          <p:cNvPr id="14" name="Shape 11"/>
          <p:cNvSpPr/>
          <p:nvPr/>
        </p:nvSpPr>
        <p:spPr>
          <a:xfrm>
            <a:off x="1180267" y="5023961"/>
            <a:ext cx="3484959" cy="2160984"/>
          </a:xfrm>
          <a:prstGeom prst="roundRect">
            <a:avLst>
              <a:gd name="adj" fmla="val 3385"/>
            </a:avLst>
          </a:prstGeom>
          <a:solidFill>
            <a:srgbClr val="1C1D1F"/>
          </a:solidFill>
          <a:ln w="15240">
            <a:solidFill>
              <a:srgbClr val="545557"/>
            </a:solidFill>
            <a:prstDash val="solid"/>
          </a:ln>
        </p:spPr>
        <p:txBody>
          <a:bodyPr/>
          <a:lstStyle/>
          <a:p>
            <a:endParaRPr lang="en-IN"/>
          </a:p>
        </p:txBody>
      </p:sp>
      <p:sp>
        <p:nvSpPr>
          <p:cNvPr id="15" name="Shape 12"/>
          <p:cNvSpPr/>
          <p:nvPr/>
        </p:nvSpPr>
        <p:spPr>
          <a:xfrm>
            <a:off x="1165027" y="5023961"/>
            <a:ext cx="60960" cy="2160984"/>
          </a:xfrm>
          <a:prstGeom prst="roundRect">
            <a:avLst>
              <a:gd name="adj" fmla="val 34129"/>
            </a:avLst>
          </a:prstGeom>
          <a:solidFill>
            <a:srgbClr val="9FA582"/>
          </a:solidFill>
          <a:ln/>
        </p:spPr>
        <p:txBody>
          <a:bodyPr/>
          <a:lstStyle/>
          <a:p>
            <a:endParaRPr lang="en-IN"/>
          </a:p>
        </p:txBody>
      </p:sp>
      <p:sp>
        <p:nvSpPr>
          <p:cNvPr id="16" name="Text 13"/>
          <p:cNvSpPr/>
          <p:nvPr/>
        </p:nvSpPr>
        <p:spPr>
          <a:xfrm>
            <a:off x="1379815" y="5177790"/>
            <a:ext cx="3131582" cy="433388"/>
          </a:xfrm>
          <a:prstGeom prst="rect">
            <a:avLst/>
          </a:prstGeom>
          <a:noFill/>
          <a:ln/>
        </p:spPr>
        <p:txBody>
          <a:bodyPr wrap="squar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Intuitive Feedback &amp; Universal Accessibility</a:t>
            </a:r>
            <a:endParaRPr lang="en-US" sz="1350" dirty="0"/>
          </a:p>
        </p:txBody>
      </p:sp>
      <p:sp>
        <p:nvSpPr>
          <p:cNvPr id="17" name="Text 14"/>
          <p:cNvSpPr/>
          <p:nvPr/>
        </p:nvSpPr>
        <p:spPr>
          <a:xfrm>
            <a:off x="1379815" y="5694283"/>
            <a:ext cx="3131582" cy="1331595"/>
          </a:xfrm>
          <a:prstGeom prst="rect">
            <a:avLst/>
          </a:prstGeom>
          <a:noFill/>
          <a:ln/>
        </p:spPr>
        <p:txBody>
          <a:bodyPr wrap="square" lIns="0" tIns="0" rIns="0" bIns="0" rtlCol="0" anchor="t"/>
          <a:lstStyle/>
          <a:p>
            <a:pPr marL="0" indent="0" algn="l">
              <a:lnSpc>
                <a:spcPts val="1700"/>
              </a:lnSpc>
              <a:buNone/>
            </a:pPr>
            <a:r>
              <a:rPr lang="en-US" sz="1050" dirty="0">
                <a:solidFill>
                  <a:srgbClr val="C2C4B5"/>
                </a:solidFill>
                <a:latin typeface="Bitter" pitchFamily="34" charset="0"/>
                <a:ea typeface="Bitter" pitchFamily="34" charset="-122"/>
                <a:cs typeface="Bitter" pitchFamily="34" charset="-120"/>
              </a:rPr>
              <a:t>The system provides immediate, clear visual feedback on detected hand landmarks and current volume levels directly within the user interface, ensuring a transparent and accessible experience. Full functionality is achieved with the sole requirement of a standard webcam.</a:t>
            </a:r>
            <a:endParaRPr lang="en-US" sz="1050" dirty="0"/>
          </a:p>
        </p:txBody>
      </p:sp>
      <p:sp>
        <p:nvSpPr>
          <p:cNvPr id="18" name="Shape 15"/>
          <p:cNvSpPr/>
          <p:nvPr/>
        </p:nvSpPr>
        <p:spPr>
          <a:xfrm>
            <a:off x="4803815" y="5023961"/>
            <a:ext cx="3484959" cy="2160984"/>
          </a:xfrm>
          <a:prstGeom prst="roundRect">
            <a:avLst>
              <a:gd name="adj" fmla="val 3385"/>
            </a:avLst>
          </a:prstGeom>
          <a:solidFill>
            <a:srgbClr val="1C1D1F"/>
          </a:solidFill>
          <a:ln w="15240">
            <a:solidFill>
              <a:srgbClr val="545557"/>
            </a:solidFill>
            <a:prstDash val="solid"/>
          </a:ln>
        </p:spPr>
        <p:txBody>
          <a:bodyPr/>
          <a:lstStyle/>
          <a:p>
            <a:endParaRPr lang="en-IN"/>
          </a:p>
        </p:txBody>
      </p:sp>
      <p:sp>
        <p:nvSpPr>
          <p:cNvPr id="19" name="Shape 16"/>
          <p:cNvSpPr/>
          <p:nvPr/>
        </p:nvSpPr>
        <p:spPr>
          <a:xfrm>
            <a:off x="4788575" y="5023961"/>
            <a:ext cx="60960" cy="2160984"/>
          </a:xfrm>
          <a:prstGeom prst="roundRect">
            <a:avLst>
              <a:gd name="adj" fmla="val 34129"/>
            </a:avLst>
          </a:prstGeom>
          <a:solidFill>
            <a:srgbClr val="9FA582"/>
          </a:solidFill>
          <a:ln/>
        </p:spPr>
        <p:txBody>
          <a:bodyPr/>
          <a:lstStyle/>
          <a:p>
            <a:endParaRPr lang="en-IN"/>
          </a:p>
        </p:txBody>
      </p:sp>
      <p:sp>
        <p:nvSpPr>
          <p:cNvPr id="20" name="Text 17"/>
          <p:cNvSpPr/>
          <p:nvPr/>
        </p:nvSpPr>
        <p:spPr>
          <a:xfrm>
            <a:off x="5003363" y="5177790"/>
            <a:ext cx="3119437" cy="216694"/>
          </a:xfrm>
          <a:prstGeom prst="rect">
            <a:avLst/>
          </a:prstGeom>
          <a:noFill/>
          <a:ln/>
        </p:spPr>
        <p:txBody>
          <a:bodyPr wrap="non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OpenCV – Computer Vision Foundation</a:t>
            </a:r>
            <a:endParaRPr lang="en-US" sz="1350" dirty="0"/>
          </a:p>
        </p:txBody>
      </p:sp>
      <p:sp>
        <p:nvSpPr>
          <p:cNvPr id="21" name="Text 18"/>
          <p:cNvSpPr/>
          <p:nvPr/>
        </p:nvSpPr>
        <p:spPr>
          <a:xfrm>
            <a:off x="5003363" y="5477589"/>
            <a:ext cx="3131582" cy="1553528"/>
          </a:xfrm>
          <a:prstGeom prst="rect">
            <a:avLst/>
          </a:prstGeom>
          <a:noFill/>
          <a:ln/>
        </p:spPr>
        <p:txBody>
          <a:bodyPr wrap="square" lIns="0" tIns="0" rIns="0" bIns="0" rtlCol="0" anchor="t"/>
          <a:lstStyle/>
          <a:p>
            <a:pPr marL="0" indent="0" algn="l">
              <a:lnSpc>
                <a:spcPts val="1700"/>
              </a:lnSpc>
              <a:buNone/>
            </a:pPr>
            <a:r>
              <a:rPr lang="en-US" sz="1050" dirty="0">
                <a:solidFill>
                  <a:srgbClr val="C2C4B5"/>
                </a:solidFill>
                <a:latin typeface="Bitter" pitchFamily="34" charset="0"/>
                <a:ea typeface="Bitter" pitchFamily="34" charset="-122"/>
                <a:cs typeface="Bitter" pitchFamily="34" charset="-120"/>
              </a:rPr>
              <a:t>OpenCV (Open Source Computer Vision Library) is used to capture and process live webcam video frames in real time. It provides essential tools for image processing, object tracking, and pixel-level analysis, enabling smooth and accurate hand detection.</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433507" y="243839"/>
            <a:ext cx="14052514" cy="7853413"/>
          </a:xfrm>
          <a:prstGeom prst="roundRect">
            <a:avLst>
              <a:gd name="adj" fmla="val 310"/>
            </a:avLst>
          </a:prstGeom>
          <a:solidFill>
            <a:srgbClr val="1C1D1F"/>
          </a:solidFill>
          <a:ln/>
        </p:spPr>
        <p:txBody>
          <a:bodyPr/>
          <a:lstStyle/>
          <a:p>
            <a:endParaRPr lang="en-IN"/>
          </a:p>
        </p:txBody>
      </p:sp>
      <p:sp>
        <p:nvSpPr>
          <p:cNvPr id="3" name="Text 1"/>
          <p:cNvSpPr/>
          <p:nvPr/>
        </p:nvSpPr>
        <p:spPr>
          <a:xfrm>
            <a:off x="1180267" y="1017389"/>
            <a:ext cx="6244471" cy="500063"/>
          </a:xfrm>
          <a:prstGeom prst="rect">
            <a:avLst/>
          </a:prstGeom>
          <a:noFill/>
          <a:ln/>
        </p:spPr>
        <p:txBody>
          <a:bodyPr wrap="none" lIns="0" tIns="0" rIns="0" bIns="0" rtlCol="0" anchor="t"/>
          <a:lstStyle/>
          <a:p>
            <a:pPr marL="0" indent="0" algn="l">
              <a:lnSpc>
                <a:spcPts val="3900"/>
              </a:lnSpc>
              <a:buNone/>
            </a:pPr>
            <a:r>
              <a:rPr lang="en-US" sz="3150" b="1" dirty="0">
                <a:solidFill>
                  <a:srgbClr val="E1E5CD"/>
                </a:solidFill>
                <a:latin typeface="Outfit Bold" pitchFamily="34" charset="0"/>
                <a:ea typeface="Outfit Bold" pitchFamily="34" charset="-122"/>
                <a:cs typeface="Outfit Bold" pitchFamily="34" charset="-120"/>
              </a:rPr>
              <a:t>Milestone 1 : Code and Live Output</a:t>
            </a:r>
            <a:endParaRPr lang="en-US" sz="3150" dirty="0"/>
          </a:p>
        </p:txBody>
      </p:sp>
      <p:sp>
        <p:nvSpPr>
          <p:cNvPr id="4" name="Text 2"/>
          <p:cNvSpPr/>
          <p:nvPr/>
        </p:nvSpPr>
        <p:spPr>
          <a:xfrm>
            <a:off x="1180267" y="1837492"/>
            <a:ext cx="12269867" cy="511969"/>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Here, we present the tangible results of Milestone 1, showcasing the core application foundation through its underlying code and a live demonstration of the gesture-based volume control system in action. These visuals confirm the successful implementation of real-time hand detection and responsive volume modulation.</a:t>
            </a:r>
            <a:endParaRPr lang="en-US" sz="1250" dirty="0"/>
          </a:p>
        </p:txBody>
      </p:sp>
      <p:pic>
        <p:nvPicPr>
          <p:cNvPr id="5" name="Image 0" descr="preencoded.png"/>
          <p:cNvPicPr>
            <a:picLocks noChangeAspect="1"/>
          </p:cNvPicPr>
          <p:nvPr/>
        </p:nvPicPr>
        <p:blipFill>
          <a:blip r:embed="rId3"/>
          <a:stretch>
            <a:fillRect/>
          </a:stretch>
        </p:blipFill>
        <p:spPr>
          <a:xfrm>
            <a:off x="1941790" y="2709505"/>
            <a:ext cx="4416623" cy="2717363"/>
          </a:xfrm>
          <a:prstGeom prst="rect">
            <a:avLst/>
          </a:prstGeom>
        </p:spPr>
      </p:pic>
      <p:sp>
        <p:nvSpPr>
          <p:cNvPr id="6" name="Text 3"/>
          <p:cNvSpPr/>
          <p:nvPr/>
        </p:nvSpPr>
        <p:spPr>
          <a:xfrm>
            <a:off x="1908334" y="5606891"/>
            <a:ext cx="4483656" cy="250031"/>
          </a:xfrm>
          <a:prstGeom prst="rect">
            <a:avLst/>
          </a:prstGeom>
          <a:noFill/>
          <a:ln/>
        </p:spPr>
        <p:txBody>
          <a:bodyPr wrap="none" lIns="0" tIns="0" rIns="0" bIns="0" rtlCol="0" anchor="t"/>
          <a:lstStyle/>
          <a:p>
            <a:pPr marL="0" indent="0" algn="ctr">
              <a:lnSpc>
                <a:spcPts val="1950"/>
              </a:lnSpc>
              <a:buNone/>
            </a:pPr>
            <a:r>
              <a:rPr lang="en-US" sz="1550" b="1" dirty="0">
                <a:solidFill>
                  <a:srgbClr val="E1E5CD"/>
                </a:solidFill>
                <a:latin typeface="Outfit Bold" pitchFamily="34" charset="0"/>
                <a:ea typeface="Outfit Bold" pitchFamily="34" charset="-122"/>
                <a:cs typeface="Outfit Bold" pitchFamily="34" charset="-120"/>
              </a:rPr>
              <a:t>Code Implementation: Gesture Recognition Logic</a:t>
            </a:r>
            <a:endParaRPr lang="en-US" sz="1550" dirty="0"/>
          </a:p>
        </p:txBody>
      </p:sp>
      <p:sp>
        <p:nvSpPr>
          <p:cNvPr id="7" name="Text 4"/>
          <p:cNvSpPr/>
          <p:nvPr/>
        </p:nvSpPr>
        <p:spPr>
          <a:xfrm>
            <a:off x="1180267" y="6016943"/>
            <a:ext cx="5939790" cy="1023938"/>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This screenshot displays a snippet of the Python code of our system. It highlights the integration of MediaPipe for real-time hand landmark detection and the logic for calculating the distance between the thumb and index finger .It also integrates the opencv module that uses the webcam.</a:t>
            </a:r>
            <a:endParaRPr lang="en-US" sz="1250" dirty="0"/>
          </a:p>
        </p:txBody>
      </p:sp>
      <p:pic>
        <p:nvPicPr>
          <p:cNvPr id="8" name="Image 1" descr="preencoded.png"/>
          <p:cNvPicPr>
            <a:picLocks noChangeAspect="1"/>
          </p:cNvPicPr>
          <p:nvPr/>
        </p:nvPicPr>
        <p:blipFill>
          <a:blip r:embed="rId4"/>
          <a:stretch>
            <a:fillRect/>
          </a:stretch>
        </p:blipFill>
        <p:spPr>
          <a:xfrm>
            <a:off x="8595360" y="2709505"/>
            <a:ext cx="3784997" cy="2744629"/>
          </a:xfrm>
          <a:prstGeom prst="rect">
            <a:avLst/>
          </a:prstGeom>
        </p:spPr>
      </p:pic>
      <p:sp>
        <p:nvSpPr>
          <p:cNvPr id="9" name="Text 5"/>
          <p:cNvSpPr/>
          <p:nvPr/>
        </p:nvSpPr>
        <p:spPr>
          <a:xfrm>
            <a:off x="8693468" y="5634157"/>
            <a:ext cx="3588663" cy="250031"/>
          </a:xfrm>
          <a:prstGeom prst="rect">
            <a:avLst/>
          </a:prstGeom>
          <a:noFill/>
          <a:ln/>
        </p:spPr>
        <p:txBody>
          <a:bodyPr wrap="none" lIns="0" tIns="0" rIns="0" bIns="0" rtlCol="0" anchor="t"/>
          <a:lstStyle/>
          <a:p>
            <a:pPr marL="0" indent="0" algn="ctr">
              <a:lnSpc>
                <a:spcPts val="1950"/>
              </a:lnSpc>
              <a:buNone/>
            </a:pPr>
            <a:r>
              <a:rPr lang="en-US" sz="1550" b="1" dirty="0">
                <a:solidFill>
                  <a:srgbClr val="E1E5CD"/>
                </a:solidFill>
                <a:latin typeface="Outfit Bold" pitchFamily="34" charset="0"/>
                <a:ea typeface="Outfit Bold" pitchFamily="34" charset="-122"/>
                <a:cs typeface="Outfit Bold" pitchFamily="34" charset="-120"/>
              </a:rPr>
              <a:t>Live Output: Real-time Gesture Control</a:t>
            </a:r>
            <a:endParaRPr lang="en-US" sz="1550" dirty="0"/>
          </a:p>
        </p:txBody>
      </p:sp>
      <p:sp>
        <p:nvSpPr>
          <p:cNvPr id="10" name="Text 6"/>
          <p:cNvSpPr/>
          <p:nvPr/>
        </p:nvSpPr>
        <p:spPr>
          <a:xfrm>
            <a:off x="7517963" y="6044208"/>
            <a:ext cx="5939790" cy="1023938"/>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This image captures the live output of our system in operation. It visibly demonstrates the precise tracking of hand landmarks, the interpretation of the thumb-index gesture, and the immediate, smooth adjustment of the on-screen volume indicator. </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433507" y="243840"/>
            <a:ext cx="14064546" cy="7865444"/>
          </a:xfrm>
          <a:prstGeom prst="roundRect">
            <a:avLst>
              <a:gd name="adj" fmla="val 309"/>
            </a:avLst>
          </a:prstGeom>
          <a:solidFill>
            <a:srgbClr val="1C1D1F"/>
          </a:solidFill>
          <a:ln/>
        </p:spPr>
        <p:txBody>
          <a:bodyPr/>
          <a:lstStyle/>
          <a:p>
            <a:endParaRPr lang="en-IN"/>
          </a:p>
        </p:txBody>
      </p:sp>
      <p:pic>
        <p:nvPicPr>
          <p:cNvPr id="3" name="Image 0" descr="preencoded.png"/>
          <p:cNvPicPr>
            <a:picLocks noChangeAspect="1"/>
          </p:cNvPicPr>
          <p:nvPr/>
        </p:nvPicPr>
        <p:blipFill>
          <a:blip r:embed="rId3"/>
          <a:stretch>
            <a:fillRect/>
          </a:stretch>
        </p:blipFill>
        <p:spPr>
          <a:xfrm>
            <a:off x="8777526" y="243840"/>
            <a:ext cx="5743387" cy="7865444"/>
          </a:xfrm>
          <a:prstGeom prst="rect">
            <a:avLst/>
          </a:prstGeom>
        </p:spPr>
      </p:pic>
      <p:sp>
        <p:nvSpPr>
          <p:cNvPr id="4" name="Text 1"/>
          <p:cNvSpPr/>
          <p:nvPr/>
        </p:nvSpPr>
        <p:spPr>
          <a:xfrm>
            <a:off x="1178957" y="829508"/>
            <a:ext cx="7111127" cy="998220"/>
          </a:xfrm>
          <a:prstGeom prst="rect">
            <a:avLst/>
          </a:prstGeom>
          <a:noFill/>
          <a:ln/>
        </p:spPr>
        <p:txBody>
          <a:bodyPr wrap="square" lIns="0" tIns="0" rIns="0" bIns="0" rtlCol="0" anchor="t"/>
          <a:lstStyle/>
          <a:p>
            <a:pPr marL="0" indent="0" algn="l">
              <a:lnSpc>
                <a:spcPts val="3900"/>
              </a:lnSpc>
              <a:buNone/>
            </a:pPr>
            <a:r>
              <a:rPr lang="en-US" sz="3100" b="1" dirty="0">
                <a:solidFill>
                  <a:srgbClr val="E1E5CD"/>
                </a:solidFill>
                <a:latin typeface="Outfit Bold" pitchFamily="34" charset="0"/>
                <a:ea typeface="Outfit Bold" pitchFamily="34" charset="-122"/>
                <a:cs typeface="Outfit Bold" pitchFamily="34" charset="-120"/>
              </a:rPr>
              <a:t>Milestone 2 : Gesture Recognition &amp; Distance Measurement</a:t>
            </a:r>
            <a:endParaRPr lang="en-US" sz="3100" dirty="0"/>
          </a:p>
        </p:txBody>
      </p:sp>
      <p:sp>
        <p:nvSpPr>
          <p:cNvPr id="5" name="Text 2"/>
          <p:cNvSpPr/>
          <p:nvPr/>
        </p:nvSpPr>
        <p:spPr>
          <a:xfrm>
            <a:off x="1178957" y="2067282"/>
            <a:ext cx="7111127" cy="766882"/>
          </a:xfrm>
          <a:prstGeom prst="rect">
            <a:avLst/>
          </a:prstGeom>
          <a:noFill/>
          <a:ln/>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Building on the foundational hand detection, this module processes the intricate data from 21 hand landmarks to translate physical movements into actionable commands. It's the brain of our gesture control system, interpreting nuances in hand posture.</a:t>
            </a:r>
            <a:endParaRPr lang="en-US" sz="1250" dirty="0"/>
          </a:p>
        </p:txBody>
      </p:sp>
      <p:sp>
        <p:nvSpPr>
          <p:cNvPr id="6" name="Shape 3"/>
          <p:cNvSpPr/>
          <p:nvPr/>
        </p:nvSpPr>
        <p:spPr>
          <a:xfrm>
            <a:off x="1178957" y="3013829"/>
            <a:ext cx="3475673" cy="2238137"/>
          </a:xfrm>
          <a:prstGeom prst="roundRect">
            <a:avLst>
              <a:gd name="adj" fmla="val 4903"/>
            </a:avLst>
          </a:prstGeom>
          <a:solidFill>
            <a:srgbClr val="1C1D1F"/>
          </a:solidFill>
          <a:ln w="22860">
            <a:solidFill>
              <a:srgbClr val="545557"/>
            </a:solidFill>
            <a:prstDash val="solid"/>
          </a:ln>
        </p:spPr>
        <p:txBody>
          <a:bodyPr/>
          <a:lstStyle/>
          <a:p>
            <a:endParaRPr lang="en-IN"/>
          </a:p>
        </p:txBody>
      </p:sp>
      <p:sp>
        <p:nvSpPr>
          <p:cNvPr id="7" name="Shape 4"/>
          <p:cNvSpPr/>
          <p:nvPr/>
        </p:nvSpPr>
        <p:spPr>
          <a:xfrm>
            <a:off x="1156097" y="3013829"/>
            <a:ext cx="91440" cy="2238137"/>
          </a:xfrm>
          <a:prstGeom prst="roundRect">
            <a:avLst>
              <a:gd name="adj" fmla="val 26205"/>
            </a:avLst>
          </a:prstGeom>
          <a:solidFill>
            <a:srgbClr val="9FA582"/>
          </a:solidFill>
          <a:ln/>
        </p:spPr>
        <p:txBody>
          <a:bodyPr/>
          <a:lstStyle/>
          <a:p>
            <a:endParaRPr lang="en-IN"/>
          </a:p>
        </p:txBody>
      </p:sp>
      <p:sp>
        <p:nvSpPr>
          <p:cNvPr id="8" name="Text 5"/>
          <p:cNvSpPr/>
          <p:nvPr/>
        </p:nvSpPr>
        <p:spPr>
          <a:xfrm>
            <a:off x="1708785" y="3196352"/>
            <a:ext cx="2484477" cy="249555"/>
          </a:xfrm>
          <a:prstGeom prst="rect">
            <a:avLst/>
          </a:prstGeom>
          <a:noFill/>
          <a:ln/>
        </p:spPr>
        <p:txBody>
          <a:bodyPr wrap="none" lIns="0" tIns="0" rIns="0" bIns="0" rtlCol="0" anchor="t"/>
          <a:lstStyle/>
          <a:p>
            <a:pPr marL="0" indent="0" algn="ctr">
              <a:lnSpc>
                <a:spcPts val="1950"/>
              </a:lnSpc>
              <a:buNone/>
            </a:pPr>
            <a:r>
              <a:rPr lang="en-US" sz="1550" b="1" dirty="0">
                <a:solidFill>
                  <a:srgbClr val="C2C4B5"/>
                </a:solidFill>
                <a:latin typeface="Outfit Bold" pitchFamily="34" charset="0"/>
                <a:ea typeface="Outfit Bold" pitchFamily="34" charset="-122"/>
                <a:cs typeface="Outfit Bold" pitchFamily="34" charset="-120"/>
              </a:rPr>
              <a:t>Landmark Data Processing</a:t>
            </a:r>
            <a:endParaRPr lang="en-US" sz="1550" dirty="0"/>
          </a:p>
        </p:txBody>
      </p:sp>
      <p:sp>
        <p:nvSpPr>
          <p:cNvPr id="9" name="Text 6"/>
          <p:cNvSpPr/>
          <p:nvPr/>
        </p:nvSpPr>
        <p:spPr>
          <a:xfrm>
            <a:off x="1430060" y="3541752"/>
            <a:ext cx="3042047" cy="1022509"/>
          </a:xfrm>
          <a:prstGeom prst="rect">
            <a:avLst/>
          </a:prstGeom>
          <a:noFill/>
          <a:ln/>
        </p:spPr>
        <p:txBody>
          <a:bodyPr wrap="square" lIns="0" tIns="0" rIns="0" bIns="0" rtlCol="0" anchor="t"/>
          <a:lstStyle/>
          <a:p>
            <a:pPr marL="0" indent="0" algn="ctr">
              <a:lnSpc>
                <a:spcPts val="2000"/>
              </a:lnSpc>
              <a:buNone/>
            </a:pPr>
            <a:r>
              <a:rPr lang="en-US" sz="1250" dirty="0">
                <a:solidFill>
                  <a:srgbClr val="C2C4B5"/>
                </a:solidFill>
                <a:latin typeface="Bitter" pitchFamily="34" charset="0"/>
                <a:ea typeface="Bitter" pitchFamily="34" charset="-122"/>
                <a:cs typeface="Bitter" pitchFamily="34" charset="-120"/>
              </a:rPr>
              <a:t>Receives real-time coordinates for 21 hand landmarks from MediaPipe, forming a detailed 3D map of the hand's current position and shape.</a:t>
            </a:r>
            <a:endParaRPr lang="en-US" sz="1250" dirty="0"/>
          </a:p>
        </p:txBody>
      </p:sp>
      <p:sp>
        <p:nvSpPr>
          <p:cNvPr id="10" name="Shape 7"/>
          <p:cNvSpPr/>
          <p:nvPr/>
        </p:nvSpPr>
        <p:spPr>
          <a:xfrm>
            <a:off x="4814292" y="3013829"/>
            <a:ext cx="3475792" cy="2238137"/>
          </a:xfrm>
          <a:prstGeom prst="roundRect">
            <a:avLst>
              <a:gd name="adj" fmla="val 4903"/>
            </a:avLst>
          </a:prstGeom>
          <a:solidFill>
            <a:srgbClr val="1C1D1F"/>
          </a:solidFill>
          <a:ln w="22860">
            <a:solidFill>
              <a:srgbClr val="545557"/>
            </a:solidFill>
            <a:prstDash val="solid"/>
          </a:ln>
        </p:spPr>
        <p:txBody>
          <a:bodyPr/>
          <a:lstStyle/>
          <a:p>
            <a:endParaRPr lang="en-IN"/>
          </a:p>
        </p:txBody>
      </p:sp>
      <p:sp>
        <p:nvSpPr>
          <p:cNvPr id="11" name="Shape 8"/>
          <p:cNvSpPr/>
          <p:nvPr/>
        </p:nvSpPr>
        <p:spPr>
          <a:xfrm>
            <a:off x="4791432" y="3013829"/>
            <a:ext cx="91440" cy="2238137"/>
          </a:xfrm>
          <a:prstGeom prst="roundRect">
            <a:avLst>
              <a:gd name="adj" fmla="val 26205"/>
            </a:avLst>
          </a:prstGeom>
          <a:solidFill>
            <a:srgbClr val="9FA582"/>
          </a:solidFill>
          <a:ln/>
        </p:spPr>
        <p:txBody>
          <a:bodyPr/>
          <a:lstStyle/>
          <a:p>
            <a:endParaRPr lang="en-IN"/>
          </a:p>
        </p:txBody>
      </p:sp>
      <p:sp>
        <p:nvSpPr>
          <p:cNvPr id="12" name="Text 9"/>
          <p:cNvSpPr/>
          <p:nvPr/>
        </p:nvSpPr>
        <p:spPr>
          <a:xfrm>
            <a:off x="5065395" y="3196352"/>
            <a:ext cx="3042166" cy="499110"/>
          </a:xfrm>
          <a:prstGeom prst="rect">
            <a:avLst/>
          </a:prstGeom>
          <a:noFill/>
          <a:ln/>
        </p:spPr>
        <p:txBody>
          <a:bodyPr wrap="square" lIns="0" tIns="0" rIns="0" bIns="0" rtlCol="0" anchor="t"/>
          <a:lstStyle/>
          <a:p>
            <a:pPr marL="0" indent="0" algn="ctr">
              <a:lnSpc>
                <a:spcPts val="1950"/>
              </a:lnSpc>
              <a:buNone/>
            </a:pPr>
            <a:r>
              <a:rPr lang="en-US" sz="1550" b="1" dirty="0">
                <a:solidFill>
                  <a:srgbClr val="C2C4B5"/>
                </a:solidFill>
                <a:latin typeface="Outfit Bold" pitchFamily="34" charset="0"/>
                <a:ea typeface="Outfit Bold" pitchFamily="34" charset="-122"/>
                <a:cs typeface="Outfit Bold" pitchFamily="34" charset="-120"/>
              </a:rPr>
              <a:t>Thumb-Index Distance Calculation</a:t>
            </a:r>
            <a:endParaRPr lang="en-US" sz="1550" dirty="0"/>
          </a:p>
        </p:txBody>
      </p:sp>
      <p:sp>
        <p:nvSpPr>
          <p:cNvPr id="13" name="Text 10"/>
          <p:cNvSpPr/>
          <p:nvPr/>
        </p:nvSpPr>
        <p:spPr>
          <a:xfrm>
            <a:off x="5065395" y="3791307"/>
            <a:ext cx="3042166" cy="1278136"/>
          </a:xfrm>
          <a:prstGeom prst="rect">
            <a:avLst/>
          </a:prstGeom>
          <a:noFill/>
          <a:ln/>
        </p:spPr>
        <p:txBody>
          <a:bodyPr wrap="square" lIns="0" tIns="0" rIns="0" bIns="0" rtlCol="0" anchor="t"/>
          <a:lstStyle/>
          <a:p>
            <a:pPr marL="0" indent="0" algn="ctr">
              <a:lnSpc>
                <a:spcPts val="2000"/>
              </a:lnSpc>
              <a:buNone/>
            </a:pPr>
            <a:r>
              <a:rPr lang="en-US" sz="1250" dirty="0">
                <a:solidFill>
                  <a:srgbClr val="C2C4B5"/>
                </a:solidFill>
                <a:latin typeface="Bitter" pitchFamily="34" charset="0"/>
                <a:ea typeface="Bitter" pitchFamily="34" charset="-122"/>
                <a:cs typeface="Bitter" pitchFamily="34" charset="-120"/>
              </a:rPr>
              <a:t>Precisely measures the Euclidean distance between the tips of the thumb and index finger, a key indicator for volume control. This is done dynamically for every frame.</a:t>
            </a:r>
            <a:endParaRPr lang="en-US" sz="1250" dirty="0"/>
          </a:p>
        </p:txBody>
      </p:sp>
      <p:sp>
        <p:nvSpPr>
          <p:cNvPr id="14" name="Shape 11"/>
          <p:cNvSpPr/>
          <p:nvPr/>
        </p:nvSpPr>
        <p:spPr>
          <a:xfrm>
            <a:off x="1178957" y="5411629"/>
            <a:ext cx="3475673" cy="1988582"/>
          </a:xfrm>
          <a:prstGeom prst="roundRect">
            <a:avLst>
              <a:gd name="adj" fmla="val 5518"/>
            </a:avLst>
          </a:prstGeom>
          <a:solidFill>
            <a:srgbClr val="1C1D1F"/>
          </a:solidFill>
          <a:ln w="22860">
            <a:solidFill>
              <a:srgbClr val="545557"/>
            </a:solidFill>
            <a:prstDash val="solid"/>
          </a:ln>
        </p:spPr>
        <p:txBody>
          <a:bodyPr/>
          <a:lstStyle/>
          <a:p>
            <a:endParaRPr lang="en-IN"/>
          </a:p>
        </p:txBody>
      </p:sp>
      <p:sp>
        <p:nvSpPr>
          <p:cNvPr id="15" name="Shape 12"/>
          <p:cNvSpPr/>
          <p:nvPr/>
        </p:nvSpPr>
        <p:spPr>
          <a:xfrm>
            <a:off x="1156097" y="5411629"/>
            <a:ext cx="91440" cy="1988582"/>
          </a:xfrm>
          <a:prstGeom prst="roundRect">
            <a:avLst>
              <a:gd name="adj" fmla="val 26205"/>
            </a:avLst>
          </a:prstGeom>
          <a:solidFill>
            <a:srgbClr val="9FA582"/>
          </a:solidFill>
          <a:ln/>
        </p:spPr>
        <p:txBody>
          <a:bodyPr/>
          <a:lstStyle/>
          <a:p>
            <a:endParaRPr lang="en-IN"/>
          </a:p>
        </p:txBody>
      </p:sp>
      <p:sp>
        <p:nvSpPr>
          <p:cNvPr id="16" name="Text 13"/>
          <p:cNvSpPr/>
          <p:nvPr/>
        </p:nvSpPr>
        <p:spPr>
          <a:xfrm>
            <a:off x="1509355" y="5594152"/>
            <a:ext cx="2883337" cy="249555"/>
          </a:xfrm>
          <a:prstGeom prst="rect">
            <a:avLst/>
          </a:prstGeom>
          <a:noFill/>
          <a:ln/>
        </p:spPr>
        <p:txBody>
          <a:bodyPr wrap="none" lIns="0" tIns="0" rIns="0" bIns="0" rtlCol="0" anchor="t"/>
          <a:lstStyle/>
          <a:p>
            <a:pPr marL="0" indent="0" algn="ctr">
              <a:lnSpc>
                <a:spcPts val="1950"/>
              </a:lnSpc>
              <a:buNone/>
            </a:pPr>
            <a:r>
              <a:rPr lang="en-US" sz="1550" b="1" dirty="0">
                <a:solidFill>
                  <a:srgbClr val="C2C4B5"/>
                </a:solidFill>
                <a:latin typeface="Outfit Bold" pitchFamily="34" charset="0"/>
                <a:ea typeface="Outfit Bold" pitchFamily="34" charset="-122"/>
                <a:cs typeface="Outfit Bold" pitchFamily="34" charset="-120"/>
              </a:rPr>
              <a:t>Dynamic Gesture Classification</a:t>
            </a:r>
            <a:endParaRPr lang="en-US" sz="1550" dirty="0"/>
          </a:p>
        </p:txBody>
      </p:sp>
      <p:sp>
        <p:nvSpPr>
          <p:cNvPr id="17" name="Text 14"/>
          <p:cNvSpPr/>
          <p:nvPr/>
        </p:nvSpPr>
        <p:spPr>
          <a:xfrm>
            <a:off x="1430060" y="5939552"/>
            <a:ext cx="3042047" cy="1022509"/>
          </a:xfrm>
          <a:prstGeom prst="rect">
            <a:avLst/>
          </a:prstGeom>
          <a:noFill/>
          <a:ln/>
        </p:spPr>
        <p:txBody>
          <a:bodyPr wrap="square" lIns="0" tIns="0" rIns="0" bIns="0" rtlCol="0" anchor="t"/>
          <a:lstStyle/>
          <a:p>
            <a:pPr marL="0" indent="0" algn="ctr">
              <a:lnSpc>
                <a:spcPts val="2000"/>
              </a:lnSpc>
              <a:buNone/>
            </a:pPr>
            <a:r>
              <a:rPr lang="en-US" sz="1250" dirty="0">
                <a:solidFill>
                  <a:srgbClr val="C2C4B5"/>
                </a:solidFill>
                <a:latin typeface="Bitter" pitchFamily="34" charset="0"/>
                <a:ea typeface="Bitter" pitchFamily="34" charset="-122"/>
                <a:cs typeface="Bitter" pitchFamily="34" charset="-120"/>
              </a:rPr>
              <a:t>Compares the calculated distances against a set of predefined thresholds to classify gestures , ensuring responsiveness and accuracy.</a:t>
            </a:r>
            <a:endParaRPr lang="en-US" sz="1250" dirty="0"/>
          </a:p>
        </p:txBody>
      </p:sp>
      <p:sp>
        <p:nvSpPr>
          <p:cNvPr id="18" name="Shape 15"/>
          <p:cNvSpPr/>
          <p:nvPr/>
        </p:nvSpPr>
        <p:spPr>
          <a:xfrm>
            <a:off x="4814292" y="5411629"/>
            <a:ext cx="3475792" cy="1988582"/>
          </a:xfrm>
          <a:prstGeom prst="roundRect">
            <a:avLst>
              <a:gd name="adj" fmla="val 5518"/>
            </a:avLst>
          </a:prstGeom>
          <a:solidFill>
            <a:srgbClr val="1C1D1F"/>
          </a:solidFill>
          <a:ln w="22860">
            <a:solidFill>
              <a:srgbClr val="545557"/>
            </a:solidFill>
            <a:prstDash val="solid"/>
          </a:ln>
        </p:spPr>
        <p:txBody>
          <a:bodyPr/>
          <a:lstStyle/>
          <a:p>
            <a:endParaRPr lang="en-IN"/>
          </a:p>
        </p:txBody>
      </p:sp>
      <p:sp>
        <p:nvSpPr>
          <p:cNvPr id="19" name="Shape 16"/>
          <p:cNvSpPr/>
          <p:nvPr/>
        </p:nvSpPr>
        <p:spPr>
          <a:xfrm>
            <a:off x="4791432" y="5411629"/>
            <a:ext cx="91440" cy="1988582"/>
          </a:xfrm>
          <a:prstGeom prst="roundRect">
            <a:avLst>
              <a:gd name="adj" fmla="val 26205"/>
            </a:avLst>
          </a:prstGeom>
          <a:solidFill>
            <a:srgbClr val="9FA582"/>
          </a:solidFill>
          <a:ln/>
        </p:spPr>
        <p:txBody>
          <a:bodyPr/>
          <a:lstStyle/>
          <a:p>
            <a:endParaRPr lang="en-IN"/>
          </a:p>
        </p:txBody>
      </p:sp>
      <p:sp>
        <p:nvSpPr>
          <p:cNvPr id="20" name="Text 17"/>
          <p:cNvSpPr/>
          <p:nvPr/>
        </p:nvSpPr>
        <p:spPr>
          <a:xfrm>
            <a:off x="5588079" y="5594152"/>
            <a:ext cx="1996797" cy="249555"/>
          </a:xfrm>
          <a:prstGeom prst="rect">
            <a:avLst/>
          </a:prstGeom>
          <a:noFill/>
          <a:ln/>
        </p:spPr>
        <p:txBody>
          <a:bodyPr wrap="none" lIns="0" tIns="0" rIns="0" bIns="0" rtlCol="0" anchor="t"/>
          <a:lstStyle/>
          <a:p>
            <a:pPr marL="0" indent="0" algn="ctr">
              <a:lnSpc>
                <a:spcPts val="1950"/>
              </a:lnSpc>
              <a:buNone/>
            </a:pPr>
            <a:r>
              <a:rPr lang="en-US" sz="1550" b="1" dirty="0">
                <a:solidFill>
                  <a:srgbClr val="C2C4B5"/>
                </a:solidFill>
                <a:latin typeface="Outfit Bold" pitchFamily="34" charset="0"/>
                <a:ea typeface="Outfit Bold" pitchFamily="34" charset="-122"/>
                <a:cs typeface="Outfit Bold" pitchFamily="34" charset="-120"/>
              </a:rPr>
              <a:t>Real-time Output</a:t>
            </a:r>
            <a:endParaRPr lang="en-US" sz="1550" dirty="0"/>
          </a:p>
        </p:txBody>
      </p:sp>
      <p:sp>
        <p:nvSpPr>
          <p:cNvPr id="21" name="Text 18"/>
          <p:cNvSpPr/>
          <p:nvPr/>
        </p:nvSpPr>
        <p:spPr>
          <a:xfrm>
            <a:off x="5065395" y="5939552"/>
            <a:ext cx="3042166" cy="1278136"/>
          </a:xfrm>
          <a:prstGeom prst="rect">
            <a:avLst/>
          </a:prstGeom>
          <a:noFill/>
          <a:ln/>
        </p:spPr>
        <p:txBody>
          <a:bodyPr wrap="square" lIns="0" tIns="0" rIns="0" bIns="0" rtlCol="0" anchor="t"/>
          <a:lstStyle/>
          <a:p>
            <a:pPr marL="0" indent="0" algn="ctr">
              <a:lnSpc>
                <a:spcPts val="2000"/>
              </a:lnSpc>
              <a:buNone/>
            </a:pPr>
            <a:r>
              <a:rPr lang="en-US" sz="1250" dirty="0">
                <a:solidFill>
                  <a:srgbClr val="C2C4B5"/>
                </a:solidFill>
                <a:latin typeface="Bitter" pitchFamily="34" charset="0"/>
                <a:ea typeface="Bitter" pitchFamily="34" charset="-122"/>
                <a:cs typeface="Bitter" pitchFamily="34" charset="-120"/>
              </a:rPr>
              <a:t>Generates a continuous stream of classified gestures and corresponding distance values, which then feed into the volume mapping module for immediate audio adjustment.</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433507" y="243839"/>
            <a:ext cx="14076577" cy="7841381"/>
          </a:xfrm>
          <a:prstGeom prst="roundRect">
            <a:avLst>
              <a:gd name="adj" fmla="val 351"/>
            </a:avLst>
          </a:prstGeom>
          <a:solidFill>
            <a:srgbClr val="1C1D1F"/>
          </a:solidFill>
          <a:ln/>
        </p:spPr>
        <p:txBody>
          <a:bodyPr/>
          <a:lstStyle/>
          <a:p>
            <a:endParaRPr lang="en-IN"/>
          </a:p>
        </p:txBody>
      </p:sp>
      <p:sp>
        <p:nvSpPr>
          <p:cNvPr id="3" name="Text 1"/>
          <p:cNvSpPr/>
          <p:nvPr/>
        </p:nvSpPr>
        <p:spPr>
          <a:xfrm>
            <a:off x="1180267" y="934879"/>
            <a:ext cx="7161371" cy="566738"/>
          </a:xfrm>
          <a:prstGeom prst="rect">
            <a:avLst/>
          </a:prstGeom>
          <a:noFill/>
          <a:ln/>
        </p:spPr>
        <p:txBody>
          <a:bodyPr wrap="none" lIns="0" tIns="0" rIns="0" bIns="0" rtlCol="0" anchor="t"/>
          <a:lstStyle/>
          <a:p>
            <a:pPr marL="0" indent="0" algn="l">
              <a:lnSpc>
                <a:spcPts val="4450"/>
              </a:lnSpc>
              <a:buNone/>
            </a:pPr>
            <a:r>
              <a:rPr lang="en-US" sz="3550" b="1" dirty="0">
                <a:solidFill>
                  <a:srgbClr val="E1E5CD"/>
                </a:solidFill>
                <a:latin typeface="Outfit Bold" pitchFamily="34" charset="0"/>
                <a:ea typeface="Outfit Bold" pitchFamily="34" charset="-122"/>
                <a:cs typeface="Outfit Bold" pitchFamily="34" charset="-120"/>
              </a:rPr>
              <a:t>Milestone 2 : Code and Live Output</a:t>
            </a:r>
            <a:endParaRPr lang="en-US" sz="3550" dirty="0"/>
          </a:p>
        </p:txBody>
      </p:sp>
      <p:pic>
        <p:nvPicPr>
          <p:cNvPr id="4" name="Image 0" descr="preencoded.png"/>
          <p:cNvPicPr>
            <a:picLocks noChangeAspect="1"/>
          </p:cNvPicPr>
          <p:nvPr/>
        </p:nvPicPr>
        <p:blipFill>
          <a:blip r:embed="rId3"/>
          <a:stretch>
            <a:fillRect/>
          </a:stretch>
        </p:blipFill>
        <p:spPr>
          <a:xfrm>
            <a:off x="1623774" y="1977628"/>
            <a:ext cx="5026581" cy="3034903"/>
          </a:xfrm>
          <a:prstGeom prst="rect">
            <a:avLst/>
          </a:prstGeom>
        </p:spPr>
      </p:pic>
      <p:sp>
        <p:nvSpPr>
          <p:cNvPr id="5" name="Text 2"/>
          <p:cNvSpPr/>
          <p:nvPr/>
        </p:nvSpPr>
        <p:spPr>
          <a:xfrm>
            <a:off x="1180267" y="5216485"/>
            <a:ext cx="5114330" cy="283369"/>
          </a:xfrm>
          <a:prstGeom prst="rect">
            <a:avLst/>
          </a:prstGeom>
          <a:noFill/>
          <a:ln/>
        </p:spPr>
        <p:txBody>
          <a:bodyPr wrap="none" lIns="0" tIns="0" rIns="0" bIns="0" rtlCol="0" anchor="t"/>
          <a:lstStyle/>
          <a:p>
            <a:pPr marL="0" indent="0" algn="l">
              <a:lnSpc>
                <a:spcPts val="2200"/>
              </a:lnSpc>
              <a:buNone/>
            </a:pPr>
            <a:r>
              <a:rPr lang="en-US" sz="1750" b="1" dirty="0">
                <a:solidFill>
                  <a:srgbClr val="E1E5CD"/>
                </a:solidFill>
                <a:latin typeface="Outfit Bold" pitchFamily="34" charset="0"/>
                <a:ea typeface="Outfit Bold" pitchFamily="34" charset="-122"/>
                <a:cs typeface="Outfit Bold" pitchFamily="34" charset="-120"/>
              </a:rPr>
              <a:t>Code Implementation: Distance Calculation Logic</a:t>
            </a:r>
            <a:endParaRPr lang="en-US" sz="1750" dirty="0"/>
          </a:p>
        </p:txBody>
      </p:sp>
      <p:sp>
        <p:nvSpPr>
          <p:cNvPr id="6" name="Text 3"/>
          <p:cNvSpPr/>
          <p:nvPr/>
        </p:nvSpPr>
        <p:spPr>
          <a:xfrm>
            <a:off x="1180267" y="5681186"/>
            <a:ext cx="5913715" cy="1450181"/>
          </a:xfrm>
          <a:prstGeom prst="rect">
            <a:avLst/>
          </a:prstGeom>
          <a:noFill/>
          <a:ln/>
        </p:spPr>
        <p:txBody>
          <a:bodyPr wrap="square" lIns="0" tIns="0" rIns="0" bIns="0" rtlCol="0" anchor="t"/>
          <a:lstStyle/>
          <a:p>
            <a:pPr marL="0" indent="0" algn="l">
              <a:lnSpc>
                <a:spcPts val="2250"/>
              </a:lnSpc>
              <a:buNone/>
            </a:pPr>
            <a:r>
              <a:rPr lang="en-US" sz="1400" dirty="0">
                <a:solidFill>
                  <a:srgbClr val="C2C4B5"/>
                </a:solidFill>
                <a:latin typeface="Bitter" pitchFamily="34" charset="0"/>
                <a:ea typeface="Bitter" pitchFamily="34" charset="-122"/>
                <a:cs typeface="Bitter" pitchFamily="34" charset="-120"/>
              </a:rPr>
              <a:t>This Python code snippet illustrates the core logic for calculating the Euclidean distance between the thumb and index finger landmarks, crucial for interpreting pinch gestures. It integrates MediaPipe's hand tracking capabilities to precisely measure these dynamic distances in real-time.</a:t>
            </a:r>
            <a:endParaRPr lang="en-US" sz="1400" dirty="0"/>
          </a:p>
        </p:txBody>
      </p:sp>
      <p:pic>
        <p:nvPicPr>
          <p:cNvPr id="7" name="Image 1" descr="preencoded.png"/>
          <p:cNvPicPr>
            <a:picLocks noChangeAspect="1"/>
          </p:cNvPicPr>
          <p:nvPr/>
        </p:nvPicPr>
        <p:blipFill>
          <a:blip r:embed="rId4"/>
          <a:stretch>
            <a:fillRect/>
          </a:stretch>
        </p:blipFill>
        <p:spPr>
          <a:xfrm>
            <a:off x="8554879" y="1977628"/>
            <a:ext cx="3891915" cy="3019425"/>
          </a:xfrm>
          <a:prstGeom prst="rect">
            <a:avLst/>
          </a:prstGeom>
        </p:spPr>
      </p:pic>
      <p:sp>
        <p:nvSpPr>
          <p:cNvPr id="8" name="Text 4"/>
          <p:cNvSpPr/>
          <p:nvPr/>
        </p:nvSpPr>
        <p:spPr>
          <a:xfrm>
            <a:off x="7544038" y="5201007"/>
            <a:ext cx="4582001" cy="283369"/>
          </a:xfrm>
          <a:prstGeom prst="rect">
            <a:avLst/>
          </a:prstGeom>
          <a:noFill/>
          <a:ln/>
        </p:spPr>
        <p:txBody>
          <a:bodyPr wrap="none" lIns="0" tIns="0" rIns="0" bIns="0" rtlCol="0" anchor="t"/>
          <a:lstStyle/>
          <a:p>
            <a:pPr marL="0" indent="0" algn="l">
              <a:lnSpc>
                <a:spcPts val="2200"/>
              </a:lnSpc>
              <a:buNone/>
            </a:pPr>
            <a:r>
              <a:rPr lang="en-US" sz="1750" b="1" dirty="0">
                <a:solidFill>
                  <a:srgbClr val="E1E5CD"/>
                </a:solidFill>
                <a:latin typeface="Outfit Bold" pitchFamily="34" charset="0"/>
                <a:ea typeface="Outfit Bold" pitchFamily="34" charset="-122"/>
                <a:cs typeface="Outfit Bold" pitchFamily="34" charset="-120"/>
              </a:rPr>
              <a:t>Live Output: Gesture Classification in Action</a:t>
            </a:r>
            <a:endParaRPr lang="en-US" sz="1750" dirty="0"/>
          </a:p>
        </p:txBody>
      </p:sp>
      <p:sp>
        <p:nvSpPr>
          <p:cNvPr id="9" name="Text 5"/>
          <p:cNvSpPr/>
          <p:nvPr/>
        </p:nvSpPr>
        <p:spPr>
          <a:xfrm>
            <a:off x="7544038" y="5665708"/>
            <a:ext cx="5913715" cy="1450181"/>
          </a:xfrm>
          <a:prstGeom prst="rect">
            <a:avLst/>
          </a:prstGeom>
          <a:noFill/>
          <a:ln/>
        </p:spPr>
        <p:txBody>
          <a:bodyPr wrap="square" lIns="0" tIns="0" rIns="0" bIns="0" rtlCol="0" anchor="t"/>
          <a:lstStyle/>
          <a:p>
            <a:pPr marL="0" indent="0" algn="l">
              <a:lnSpc>
                <a:spcPts val="2250"/>
              </a:lnSpc>
              <a:buNone/>
            </a:pPr>
            <a:r>
              <a:rPr lang="en-US" sz="1400" dirty="0">
                <a:solidFill>
                  <a:srgbClr val="C2C4B5"/>
                </a:solidFill>
                <a:latin typeface="Bitter" pitchFamily="34" charset="0"/>
                <a:ea typeface="Bitter" pitchFamily="34" charset="-122"/>
                <a:cs typeface="Bitter" pitchFamily="34" charset="-120"/>
              </a:rPr>
              <a:t>This screenshot demonstrates the system's real-time output, visualizing the 21 hand landmarks detected by MediaPipe. It shows the dynamic measurement of the thumb-index finger distance and the classification of gestures as they occur, providing immediate visual feedback for interaction.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433507" y="243840"/>
            <a:ext cx="14076577" cy="7865444"/>
          </a:xfrm>
          <a:prstGeom prst="roundRect">
            <a:avLst>
              <a:gd name="adj" fmla="val 327"/>
            </a:avLst>
          </a:prstGeom>
          <a:solidFill>
            <a:srgbClr val="1C1D1F"/>
          </a:solidFill>
          <a:ln/>
        </p:spPr>
        <p:txBody>
          <a:bodyPr/>
          <a:lstStyle/>
          <a:p>
            <a:endParaRPr lang="en-IN"/>
          </a:p>
        </p:txBody>
      </p:sp>
      <p:pic>
        <p:nvPicPr>
          <p:cNvPr id="3" name="Image 0" descr="preencoded.png"/>
          <p:cNvPicPr>
            <a:picLocks noChangeAspect="1"/>
          </p:cNvPicPr>
          <p:nvPr/>
        </p:nvPicPr>
        <p:blipFill>
          <a:blip r:embed="rId3"/>
          <a:stretch>
            <a:fillRect/>
          </a:stretch>
        </p:blipFill>
        <p:spPr>
          <a:xfrm>
            <a:off x="8777526" y="243840"/>
            <a:ext cx="5732558" cy="7865444"/>
          </a:xfrm>
          <a:prstGeom prst="rect">
            <a:avLst/>
          </a:prstGeom>
        </p:spPr>
      </p:pic>
      <p:sp>
        <p:nvSpPr>
          <p:cNvPr id="4" name="Text 1"/>
          <p:cNvSpPr/>
          <p:nvPr/>
        </p:nvSpPr>
        <p:spPr>
          <a:xfrm>
            <a:off x="1172051" y="824151"/>
            <a:ext cx="7124938" cy="1055132"/>
          </a:xfrm>
          <a:prstGeom prst="rect">
            <a:avLst/>
          </a:prstGeom>
          <a:noFill/>
          <a:ln/>
        </p:spPr>
        <p:txBody>
          <a:bodyPr wrap="square" lIns="0" tIns="0" rIns="0" bIns="0" rtlCol="0" anchor="t"/>
          <a:lstStyle/>
          <a:p>
            <a:pPr marL="0" indent="0" algn="l">
              <a:lnSpc>
                <a:spcPts val="4150"/>
              </a:lnSpc>
              <a:buNone/>
            </a:pPr>
            <a:r>
              <a:rPr lang="en-US" sz="3300" b="1" dirty="0">
                <a:solidFill>
                  <a:srgbClr val="E1E5CD"/>
                </a:solidFill>
                <a:latin typeface="Outfit Bold" pitchFamily="34" charset="0"/>
                <a:ea typeface="Outfit Bold" pitchFamily="34" charset="-122"/>
                <a:cs typeface="Outfit Bold" pitchFamily="34" charset="-120"/>
              </a:rPr>
              <a:t>Milestone 3: Volume Mapping &amp; Control Module</a:t>
            </a:r>
            <a:endParaRPr lang="en-US" sz="3300" dirty="0"/>
          </a:p>
        </p:txBody>
      </p:sp>
      <p:sp>
        <p:nvSpPr>
          <p:cNvPr id="5" name="Shape 2"/>
          <p:cNvSpPr/>
          <p:nvPr/>
        </p:nvSpPr>
        <p:spPr>
          <a:xfrm>
            <a:off x="1172051" y="2132528"/>
            <a:ext cx="7124938" cy="1288494"/>
          </a:xfrm>
          <a:prstGeom prst="roundRect">
            <a:avLst>
              <a:gd name="adj" fmla="val 8516"/>
            </a:avLst>
          </a:prstGeom>
          <a:solidFill>
            <a:srgbClr val="1C1D1F"/>
          </a:solidFill>
          <a:ln w="22860">
            <a:solidFill>
              <a:srgbClr val="545557"/>
            </a:solidFill>
            <a:prstDash val="solid"/>
          </a:ln>
        </p:spPr>
        <p:txBody>
          <a:bodyPr/>
          <a:lstStyle/>
          <a:p>
            <a:endParaRPr lang="en-IN"/>
          </a:p>
        </p:txBody>
      </p:sp>
      <p:sp>
        <p:nvSpPr>
          <p:cNvPr id="6" name="Shape 3"/>
          <p:cNvSpPr/>
          <p:nvPr/>
        </p:nvSpPr>
        <p:spPr>
          <a:xfrm>
            <a:off x="1149191" y="2132528"/>
            <a:ext cx="91440" cy="1288494"/>
          </a:xfrm>
          <a:prstGeom prst="roundRect">
            <a:avLst>
              <a:gd name="adj" fmla="val 27696"/>
            </a:avLst>
          </a:prstGeom>
          <a:solidFill>
            <a:srgbClr val="9FA582"/>
          </a:solidFill>
          <a:ln/>
        </p:spPr>
        <p:txBody>
          <a:bodyPr/>
          <a:lstStyle/>
          <a:p>
            <a:endParaRPr lang="en-IN"/>
          </a:p>
        </p:txBody>
      </p:sp>
      <p:sp>
        <p:nvSpPr>
          <p:cNvPr id="7" name="Text 4"/>
          <p:cNvSpPr/>
          <p:nvPr/>
        </p:nvSpPr>
        <p:spPr>
          <a:xfrm>
            <a:off x="3713559" y="2324219"/>
            <a:ext cx="2110383" cy="263843"/>
          </a:xfrm>
          <a:prstGeom prst="rect">
            <a:avLst/>
          </a:prstGeom>
          <a:noFill/>
          <a:ln/>
        </p:spPr>
        <p:txBody>
          <a:bodyPr wrap="none" lIns="0" tIns="0" rIns="0" bIns="0" rtlCol="0" anchor="t"/>
          <a:lstStyle/>
          <a:p>
            <a:pPr marL="0" indent="0" algn="ctr">
              <a:lnSpc>
                <a:spcPts val="2050"/>
              </a:lnSpc>
              <a:buNone/>
            </a:pPr>
            <a:r>
              <a:rPr lang="en-US" sz="1650" b="1" dirty="0">
                <a:solidFill>
                  <a:srgbClr val="C2C4B5"/>
                </a:solidFill>
                <a:latin typeface="Outfit Bold" pitchFamily="34" charset="0"/>
                <a:ea typeface="Outfit Bold" pitchFamily="34" charset="-122"/>
                <a:cs typeface="Outfit Bold" pitchFamily="34" charset="-120"/>
              </a:rPr>
              <a:t>Objective:</a:t>
            </a:r>
            <a:endParaRPr lang="en-US" sz="1650" dirty="0"/>
          </a:p>
        </p:txBody>
      </p:sp>
      <p:sp>
        <p:nvSpPr>
          <p:cNvPr id="8" name="Text 5"/>
          <p:cNvSpPr/>
          <p:nvPr/>
        </p:nvSpPr>
        <p:spPr>
          <a:xfrm>
            <a:off x="1432322" y="2689265"/>
            <a:ext cx="6672977" cy="540068"/>
          </a:xfrm>
          <a:prstGeom prst="rect">
            <a:avLst/>
          </a:prstGeom>
          <a:noFill/>
          <a:ln/>
        </p:spPr>
        <p:txBody>
          <a:bodyPr wrap="square" lIns="0" tIns="0" rIns="0" bIns="0" rtlCol="0" anchor="t"/>
          <a:lstStyle/>
          <a:p>
            <a:pPr marL="0" indent="0" algn="ctr">
              <a:lnSpc>
                <a:spcPts val="2100"/>
              </a:lnSpc>
              <a:buNone/>
            </a:pPr>
            <a:r>
              <a:rPr lang="en-US" sz="1300" dirty="0">
                <a:solidFill>
                  <a:srgbClr val="C2C4B5"/>
                </a:solidFill>
                <a:latin typeface="Bitter" pitchFamily="34" charset="0"/>
                <a:ea typeface="Bitter" pitchFamily="34" charset="-122"/>
                <a:cs typeface="Bitter" pitchFamily="34" charset="-120"/>
              </a:rPr>
              <a:t>Convert thumb–index finger distance into system volume levels (0%–100%). Enable smooth, intuitive control without touching the keyboard or mouse.</a:t>
            </a:r>
            <a:endParaRPr lang="en-US" sz="1300" dirty="0"/>
          </a:p>
        </p:txBody>
      </p:sp>
      <p:sp>
        <p:nvSpPr>
          <p:cNvPr id="9" name="Shape 6"/>
          <p:cNvSpPr/>
          <p:nvPr/>
        </p:nvSpPr>
        <p:spPr>
          <a:xfrm>
            <a:off x="1172051" y="3589853"/>
            <a:ext cx="7124938" cy="2098596"/>
          </a:xfrm>
          <a:prstGeom prst="roundRect">
            <a:avLst>
              <a:gd name="adj" fmla="val 5229"/>
            </a:avLst>
          </a:prstGeom>
          <a:solidFill>
            <a:srgbClr val="1C1D1F"/>
          </a:solidFill>
          <a:ln w="22860">
            <a:solidFill>
              <a:srgbClr val="545557"/>
            </a:solidFill>
            <a:prstDash val="solid"/>
          </a:ln>
        </p:spPr>
        <p:txBody>
          <a:bodyPr/>
          <a:lstStyle/>
          <a:p>
            <a:endParaRPr lang="en-IN"/>
          </a:p>
        </p:txBody>
      </p:sp>
      <p:sp>
        <p:nvSpPr>
          <p:cNvPr id="10" name="Shape 7"/>
          <p:cNvSpPr/>
          <p:nvPr/>
        </p:nvSpPr>
        <p:spPr>
          <a:xfrm>
            <a:off x="1149191" y="3589853"/>
            <a:ext cx="91440" cy="2098596"/>
          </a:xfrm>
          <a:prstGeom prst="roundRect">
            <a:avLst>
              <a:gd name="adj" fmla="val 27696"/>
            </a:avLst>
          </a:prstGeom>
          <a:solidFill>
            <a:srgbClr val="9FA582"/>
          </a:solidFill>
          <a:ln/>
        </p:spPr>
        <p:txBody>
          <a:bodyPr/>
          <a:lstStyle/>
          <a:p>
            <a:endParaRPr lang="en-IN"/>
          </a:p>
        </p:txBody>
      </p:sp>
      <p:sp>
        <p:nvSpPr>
          <p:cNvPr id="11" name="Text 8"/>
          <p:cNvSpPr/>
          <p:nvPr/>
        </p:nvSpPr>
        <p:spPr>
          <a:xfrm>
            <a:off x="3713559" y="3781544"/>
            <a:ext cx="2110383" cy="263843"/>
          </a:xfrm>
          <a:prstGeom prst="rect">
            <a:avLst/>
          </a:prstGeom>
          <a:noFill/>
          <a:ln/>
        </p:spPr>
        <p:txBody>
          <a:bodyPr wrap="none" lIns="0" tIns="0" rIns="0" bIns="0" rtlCol="0" anchor="t"/>
          <a:lstStyle/>
          <a:p>
            <a:pPr marL="0" indent="0" algn="ctr">
              <a:lnSpc>
                <a:spcPts val="2050"/>
              </a:lnSpc>
              <a:buNone/>
            </a:pPr>
            <a:r>
              <a:rPr lang="en-US" sz="1650" b="1" dirty="0">
                <a:solidFill>
                  <a:srgbClr val="C2C4B5"/>
                </a:solidFill>
                <a:latin typeface="Outfit Bold" pitchFamily="34" charset="0"/>
                <a:ea typeface="Outfit Bold" pitchFamily="34" charset="-122"/>
                <a:cs typeface="Outfit Bold" pitchFamily="34" charset="-120"/>
              </a:rPr>
              <a:t>Implementation:</a:t>
            </a:r>
            <a:endParaRPr lang="en-US" sz="1650" dirty="0"/>
          </a:p>
        </p:txBody>
      </p:sp>
      <p:sp>
        <p:nvSpPr>
          <p:cNvPr id="12" name="Text 9"/>
          <p:cNvSpPr/>
          <p:nvPr/>
        </p:nvSpPr>
        <p:spPr>
          <a:xfrm>
            <a:off x="1432322" y="4146590"/>
            <a:ext cx="6672977" cy="1350169"/>
          </a:xfrm>
          <a:prstGeom prst="rect">
            <a:avLst/>
          </a:prstGeom>
          <a:noFill/>
          <a:ln/>
        </p:spPr>
        <p:txBody>
          <a:bodyPr wrap="square" lIns="0" tIns="0" rIns="0" bIns="0" rtlCol="0" anchor="t"/>
          <a:lstStyle/>
          <a:p>
            <a:pPr marL="0" indent="0" algn="ctr">
              <a:lnSpc>
                <a:spcPts val="2100"/>
              </a:lnSpc>
              <a:buNone/>
            </a:pPr>
            <a:r>
              <a:rPr lang="en-US" sz="1300" dirty="0">
                <a:solidFill>
                  <a:srgbClr val="C2C4B5"/>
                </a:solidFill>
                <a:latin typeface="Bitter" pitchFamily="34" charset="0"/>
                <a:ea typeface="Bitter" pitchFamily="34" charset="-122"/>
                <a:cs typeface="Bitter" pitchFamily="34" charset="-120"/>
              </a:rPr>
              <a:t>This involves detecting hand gestures using MediaPipe or equivalent technology, mapping the distance to a volume percentage using linear interpolation, and then adjusting the system volume in real-time using tools like PyAutoGUI or Pycaw. It's crucial to ensure gradual changes for smooth transitions, avoiding any sudden jumps in volume.</a:t>
            </a:r>
            <a:endParaRPr lang="en-US" sz="1300" dirty="0"/>
          </a:p>
        </p:txBody>
      </p:sp>
      <p:sp>
        <p:nvSpPr>
          <p:cNvPr id="13" name="Shape 10"/>
          <p:cNvSpPr/>
          <p:nvPr/>
        </p:nvSpPr>
        <p:spPr>
          <a:xfrm>
            <a:off x="1172051" y="5857280"/>
            <a:ext cx="7124938" cy="1558528"/>
          </a:xfrm>
          <a:prstGeom prst="roundRect">
            <a:avLst>
              <a:gd name="adj" fmla="val 7040"/>
            </a:avLst>
          </a:prstGeom>
          <a:solidFill>
            <a:srgbClr val="1C1D1F"/>
          </a:solidFill>
          <a:ln w="22860">
            <a:solidFill>
              <a:srgbClr val="545557"/>
            </a:solidFill>
            <a:prstDash val="solid"/>
          </a:ln>
        </p:spPr>
        <p:txBody>
          <a:bodyPr/>
          <a:lstStyle/>
          <a:p>
            <a:endParaRPr lang="en-IN"/>
          </a:p>
        </p:txBody>
      </p:sp>
      <p:sp>
        <p:nvSpPr>
          <p:cNvPr id="14" name="Shape 11"/>
          <p:cNvSpPr/>
          <p:nvPr/>
        </p:nvSpPr>
        <p:spPr>
          <a:xfrm>
            <a:off x="1149191" y="5857280"/>
            <a:ext cx="91440" cy="1558528"/>
          </a:xfrm>
          <a:prstGeom prst="roundRect">
            <a:avLst>
              <a:gd name="adj" fmla="val 27696"/>
            </a:avLst>
          </a:prstGeom>
          <a:solidFill>
            <a:srgbClr val="9FA582"/>
          </a:solidFill>
          <a:ln/>
        </p:spPr>
        <p:txBody>
          <a:bodyPr/>
          <a:lstStyle/>
          <a:p>
            <a:endParaRPr lang="en-IN"/>
          </a:p>
        </p:txBody>
      </p:sp>
      <p:sp>
        <p:nvSpPr>
          <p:cNvPr id="15" name="Text 12"/>
          <p:cNvSpPr/>
          <p:nvPr/>
        </p:nvSpPr>
        <p:spPr>
          <a:xfrm>
            <a:off x="3713559" y="6048970"/>
            <a:ext cx="2110383" cy="263843"/>
          </a:xfrm>
          <a:prstGeom prst="rect">
            <a:avLst/>
          </a:prstGeom>
          <a:noFill/>
          <a:ln/>
        </p:spPr>
        <p:txBody>
          <a:bodyPr wrap="none" lIns="0" tIns="0" rIns="0" bIns="0" rtlCol="0" anchor="t"/>
          <a:lstStyle/>
          <a:p>
            <a:pPr marL="0" indent="0" algn="ctr">
              <a:lnSpc>
                <a:spcPts val="2050"/>
              </a:lnSpc>
              <a:buNone/>
            </a:pPr>
            <a:r>
              <a:rPr lang="en-US" sz="1650" b="1" dirty="0">
                <a:solidFill>
                  <a:srgbClr val="C2C4B5"/>
                </a:solidFill>
                <a:latin typeface="Outfit Bold" pitchFamily="34" charset="0"/>
                <a:ea typeface="Outfit Bold" pitchFamily="34" charset="-122"/>
                <a:cs typeface="Outfit Bold" pitchFamily="34" charset="-120"/>
              </a:rPr>
              <a:t>Outcome:</a:t>
            </a:r>
            <a:endParaRPr lang="en-US" sz="1650" dirty="0"/>
          </a:p>
        </p:txBody>
      </p:sp>
      <p:sp>
        <p:nvSpPr>
          <p:cNvPr id="16" name="Text 13"/>
          <p:cNvSpPr/>
          <p:nvPr/>
        </p:nvSpPr>
        <p:spPr>
          <a:xfrm>
            <a:off x="1432322" y="6414016"/>
            <a:ext cx="6672977" cy="810101"/>
          </a:xfrm>
          <a:prstGeom prst="rect">
            <a:avLst/>
          </a:prstGeom>
          <a:noFill/>
          <a:ln/>
        </p:spPr>
        <p:txBody>
          <a:bodyPr wrap="square" lIns="0" tIns="0" rIns="0" bIns="0" rtlCol="0" anchor="t"/>
          <a:lstStyle/>
          <a:p>
            <a:pPr marL="0" indent="0" algn="ctr">
              <a:lnSpc>
                <a:spcPts val="2100"/>
              </a:lnSpc>
              <a:buNone/>
            </a:pPr>
            <a:r>
              <a:rPr lang="en-US" sz="1300" dirty="0">
                <a:solidFill>
                  <a:srgbClr val="C2C4B5"/>
                </a:solidFill>
                <a:latin typeface="Bitter" pitchFamily="34" charset="0"/>
                <a:ea typeface="Bitter" pitchFamily="34" charset="-122"/>
                <a:cs typeface="Bitter" pitchFamily="34" charset="-120"/>
              </a:rPr>
              <a:t>The result is gesture-based volume control, offering a natural user interaction experience. This system provides real-time, precise, and responsive adjustment of system volume.</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2162</Words>
  <Application>Microsoft Office PowerPoint</Application>
  <PresentationFormat>Custom</PresentationFormat>
  <Paragraphs>168</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Saswat Sharma</cp:lastModifiedBy>
  <cp:revision>4</cp:revision>
  <dcterms:created xsi:type="dcterms:W3CDTF">2025-11-06T05:23:36Z</dcterms:created>
  <dcterms:modified xsi:type="dcterms:W3CDTF">2025-11-06T05:42:20Z</dcterms:modified>
</cp:coreProperties>
</file>